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78" r:id="rId5"/>
    <p:sldId id="309" r:id="rId6"/>
    <p:sldId id="301" r:id="rId7"/>
    <p:sldId id="283" r:id="rId8"/>
    <p:sldId id="266" r:id="rId9"/>
    <p:sldId id="284" r:id="rId10"/>
    <p:sldId id="293" r:id="rId11"/>
    <p:sldId id="281" r:id="rId12"/>
    <p:sldId id="317" r:id="rId13"/>
    <p:sldId id="316" r:id="rId14"/>
    <p:sldId id="315" r:id="rId15"/>
    <p:sldId id="311" r:id="rId16"/>
    <p:sldId id="312" r:id="rId17"/>
    <p:sldId id="313" r:id="rId18"/>
    <p:sldId id="310" r:id="rId19"/>
    <p:sldId id="303" r:id="rId20"/>
    <p:sldId id="322" r:id="rId21"/>
    <p:sldId id="306" r:id="rId22"/>
    <p:sldId id="324" r:id="rId23"/>
    <p:sldId id="295" r:id="rId24"/>
    <p:sldId id="307" r:id="rId25"/>
    <p:sldId id="304" r:id="rId26"/>
    <p:sldId id="325" r:id="rId27"/>
    <p:sldId id="305" r:id="rId28"/>
    <p:sldId id="298" r:id="rId29"/>
    <p:sldId id="287" r:id="rId30"/>
    <p:sldId id="326" r:id="rId31"/>
    <p:sldId id="327" r:id="rId32"/>
    <p:sldId id="29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64EBC1-19D8-4A28-9658-4088C5BDB287}">
          <p14:sldIdLst>
            <p14:sldId id="278"/>
            <p14:sldId id="309"/>
            <p14:sldId id="301"/>
            <p14:sldId id="283"/>
            <p14:sldId id="266"/>
            <p14:sldId id="284"/>
            <p14:sldId id="293"/>
            <p14:sldId id="281"/>
            <p14:sldId id="317"/>
            <p14:sldId id="316"/>
            <p14:sldId id="315"/>
            <p14:sldId id="311"/>
            <p14:sldId id="312"/>
            <p14:sldId id="313"/>
            <p14:sldId id="310"/>
            <p14:sldId id="303"/>
            <p14:sldId id="322"/>
            <p14:sldId id="306"/>
            <p14:sldId id="324"/>
            <p14:sldId id="295"/>
            <p14:sldId id="307"/>
            <p14:sldId id="304"/>
            <p14:sldId id="325"/>
            <p14:sldId id="305"/>
            <p14:sldId id="298"/>
            <p14:sldId id="287"/>
            <p14:sldId id="326"/>
            <p14:sldId id="327"/>
            <p14:sldId id="299"/>
          </p14:sldIdLst>
        </p14:section>
        <p14:section name="Crystal elements" id="{81DB1B52-9E15-416A-AE28-3B3BE3802732}">
          <p14:sldIdLst/>
        </p14:section>
      </p14:sectionLst>
    </p:ext>
    <p:ext uri="{EFAFB233-063F-42B5-8137-9DF3F51BA10A}">
      <p15:sldGuideLst xmlns:p15="http://schemas.microsoft.com/office/powerpoint/2012/main" xmlns="">
        <p15:guide id="3" orient="horz" pos="2260" userDrawn="1">
          <p15:clr>
            <a:srgbClr val="A4A3A4"/>
          </p15:clr>
        </p15:guide>
        <p15:guide id="4"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evvy Palmer" initials="SP" lastIdx="12" clrIdx="6">
    <p:extLst/>
  </p:cmAuthor>
  <p:cmAuthor id="1" name="Ben Banfield" initials="BB" lastIdx="9" clrIdx="0">
    <p:extLst/>
  </p:cmAuthor>
  <p:cmAuthor id="8" name="Chris McManus" initials="CM" lastIdx="3" clrIdx="7">
    <p:extLst/>
  </p:cmAuthor>
  <p:cmAuthor id="2" name="Marie Moller" initials="MM" lastIdx="3" clrIdx="1">
    <p:extLst/>
  </p:cmAuthor>
  <p:cmAuthor id="3" name="Phil Harper" initials="PH" lastIdx="3" clrIdx="2">
    <p:extLst/>
  </p:cmAuthor>
  <p:cmAuthor id="4" name="Kiera Mellotte" initials="KM" lastIdx="13" clrIdx="3">
    <p:extLst/>
  </p:cmAuthor>
  <p:cmAuthor id="5" name="Huw Jones" initials="HJ" lastIdx="11" clrIdx="4">
    <p:extLst/>
  </p:cmAuthor>
  <p:cmAuthor id="6" name="Eleanor Wills" initials="EW" lastIdx="6"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B0"/>
    <a:srgbClr val="0E115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204" y="-96"/>
      </p:cViewPr>
      <p:guideLst>
        <p:guide orient="horz" pos="22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940B8F-7671-4FF5-8553-45043ADE6F4B}" type="datetimeFigureOut">
              <a:rPr lang="en-GB" smtClean="0"/>
              <a:t>14/05/2021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9E0186-9C2B-4EBD-8BA8-0AEC0B94EAB2}" type="slidenum">
              <a:rPr lang="en-GB" smtClean="0"/>
              <a:t>‹#›</a:t>
            </a:fld>
            <a:endParaRPr lang="en-GB"/>
          </a:p>
        </p:txBody>
      </p:sp>
    </p:spTree>
    <p:extLst>
      <p:ext uri="{BB962C8B-B14F-4D97-AF65-F5344CB8AC3E}">
        <p14:creationId xmlns:p14="http://schemas.microsoft.com/office/powerpoint/2010/main" val="3000450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733A0-398B-4BAF-BD25-169F4A83029D}" type="datetimeFigureOut">
              <a:rPr lang="en-GB" smtClean="0"/>
              <a:t>14/05/2021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F6594-2178-41A6-A524-8B4506A022E8}" type="slidenum">
              <a:rPr lang="en-GB" smtClean="0"/>
              <a:t>‹#›</a:t>
            </a:fld>
            <a:endParaRPr lang="en-GB"/>
          </a:p>
        </p:txBody>
      </p:sp>
    </p:spTree>
    <p:extLst>
      <p:ext uri="{BB962C8B-B14F-4D97-AF65-F5344CB8AC3E}">
        <p14:creationId xmlns:p14="http://schemas.microsoft.com/office/powerpoint/2010/main" val="4198642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0" name="Picture 39" descr="A picture containing shape&#10;&#10;Description automatically generated">
            <a:extLst>
              <a:ext uri="{FF2B5EF4-FFF2-40B4-BE49-F238E27FC236}">
                <a16:creationId xmlns:a16="http://schemas.microsoft.com/office/drawing/2014/main" xmlns="" id="{552AAFF1-B474-46CA-B602-B416F88BE0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64" y="0"/>
            <a:ext cx="9185128" cy="6858000"/>
          </a:xfrm>
          <a:prstGeom prst="rect">
            <a:avLst/>
          </a:prstGeom>
        </p:spPr>
      </p:pic>
      <p:sp>
        <p:nvSpPr>
          <p:cNvPr id="2" name="Title 1">
            <a:extLst>
              <a:ext uri="{FF2B5EF4-FFF2-40B4-BE49-F238E27FC236}">
                <a16:creationId xmlns:a16="http://schemas.microsoft.com/office/drawing/2014/main" xmlns="" id="{CE3CDAFA-EC4B-40E4-AADA-09BA174EEDC9}"/>
              </a:ext>
            </a:extLst>
          </p:cNvPr>
          <p:cNvSpPr>
            <a:spLocks noGrp="1"/>
          </p:cNvSpPr>
          <p:nvPr>
            <p:ph type="ctrTitle" hasCustomPrompt="1"/>
          </p:nvPr>
        </p:nvSpPr>
        <p:spPr>
          <a:xfrm>
            <a:off x="934641" y="3719246"/>
            <a:ext cx="7850584" cy="656474"/>
          </a:xfrm>
        </p:spPr>
        <p:txBody>
          <a:bodyPr anchor="t" anchorCtr="0">
            <a:noAutofit/>
          </a:bodyPr>
          <a:lstStyle>
            <a:lvl1pPr algn="l">
              <a:lnSpc>
                <a:spcPct val="90000"/>
              </a:lnSpc>
              <a:defRPr sz="4800"/>
            </a:lvl1pPr>
          </a:lstStyle>
          <a:p>
            <a:r>
              <a:rPr lang="en-US"/>
              <a:t>Click to edit title</a:t>
            </a:r>
            <a:endParaRPr lang="en-GB"/>
          </a:p>
        </p:txBody>
      </p:sp>
      <p:sp>
        <p:nvSpPr>
          <p:cNvPr id="3" name="Subtitle 2">
            <a:extLst>
              <a:ext uri="{FF2B5EF4-FFF2-40B4-BE49-F238E27FC236}">
                <a16:creationId xmlns:a16="http://schemas.microsoft.com/office/drawing/2014/main" xmlns="" id="{C0370FA5-49A7-404D-97CB-01135F8F2279}"/>
              </a:ext>
            </a:extLst>
          </p:cNvPr>
          <p:cNvSpPr>
            <a:spLocks noGrp="1"/>
          </p:cNvSpPr>
          <p:nvPr>
            <p:ph type="subTitle" idx="1" hasCustomPrompt="1"/>
          </p:nvPr>
        </p:nvSpPr>
        <p:spPr>
          <a:xfrm>
            <a:off x="934784" y="4391088"/>
            <a:ext cx="7861369" cy="698347"/>
          </a:xfrm>
        </p:spPr>
        <p:txBody>
          <a:bodyPr/>
          <a:lstStyle>
            <a:lvl1pPr marL="0" indent="0" algn="l">
              <a:lnSpc>
                <a:spcPct val="90000"/>
              </a:lnSpc>
              <a:buNone/>
              <a:defRPr sz="4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4" name="Date Placeholder 3">
            <a:extLst>
              <a:ext uri="{FF2B5EF4-FFF2-40B4-BE49-F238E27FC236}">
                <a16:creationId xmlns:a16="http://schemas.microsoft.com/office/drawing/2014/main" xmlns="" id="{4F94BCD7-3107-480B-99BB-C1FE11F6639F}"/>
              </a:ext>
            </a:extLst>
          </p:cNvPr>
          <p:cNvSpPr>
            <a:spLocks noGrp="1"/>
          </p:cNvSpPr>
          <p:nvPr>
            <p:ph type="dt" sz="half" idx="10"/>
          </p:nvPr>
        </p:nvSpPr>
        <p:spPr/>
        <p:txBody>
          <a:bodyPr/>
          <a:lstStyle/>
          <a:p>
            <a:fld id="{B5F6437F-CCC6-4A40-B92B-D2885F0E597F}" type="datetime1">
              <a:rPr lang="en-GB" smtClean="0"/>
              <a:t>14/05/2021</a:t>
            </a:fld>
            <a:endParaRPr lang="en-GB"/>
          </a:p>
        </p:txBody>
      </p:sp>
      <p:sp>
        <p:nvSpPr>
          <p:cNvPr id="6" name="Slide Number Placeholder 5">
            <a:extLst>
              <a:ext uri="{FF2B5EF4-FFF2-40B4-BE49-F238E27FC236}">
                <a16:creationId xmlns:a16="http://schemas.microsoft.com/office/drawing/2014/main" xmlns="" id="{4A4824DC-FA49-4850-AA45-25103D73EB64}"/>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0" name="Text Placeholder 9">
            <a:extLst>
              <a:ext uri="{FF2B5EF4-FFF2-40B4-BE49-F238E27FC236}">
                <a16:creationId xmlns:a16="http://schemas.microsoft.com/office/drawing/2014/main" xmlns="" id="{FFD209D4-B103-4993-ADF3-9AD1A667349F}"/>
              </a:ext>
            </a:extLst>
          </p:cNvPr>
          <p:cNvSpPr>
            <a:spLocks noGrp="1"/>
          </p:cNvSpPr>
          <p:nvPr>
            <p:ph type="body" sz="quarter" idx="13"/>
          </p:nvPr>
        </p:nvSpPr>
        <p:spPr>
          <a:xfrm>
            <a:off x="934641" y="5153952"/>
            <a:ext cx="3637359" cy="698347"/>
          </a:xfrm>
        </p:spPr>
        <p:txBody>
          <a:bodyPr/>
          <a:lstStyle>
            <a:lvl1pPr>
              <a:buNone/>
              <a:defRPr sz="1400">
                <a:solidFill>
                  <a:srgbClr val="0E115F"/>
                </a:solidFill>
              </a:defRPr>
            </a:lvl1pPr>
          </a:lstStyle>
          <a:p>
            <a:pPr lvl="0"/>
            <a:r>
              <a:rPr lang="en-US"/>
              <a:t>Edit Master text styles</a:t>
            </a:r>
          </a:p>
        </p:txBody>
      </p:sp>
      <p:sp>
        <p:nvSpPr>
          <p:cNvPr id="8" name="Text Placeholder 7">
            <a:extLst>
              <a:ext uri="{FF2B5EF4-FFF2-40B4-BE49-F238E27FC236}">
                <a16:creationId xmlns:a16="http://schemas.microsoft.com/office/drawing/2014/main" xmlns="" id="{1B85752F-2A9A-4A95-A01C-0EA26995C928}"/>
              </a:ext>
            </a:extLst>
          </p:cNvPr>
          <p:cNvSpPr>
            <a:spLocks noGrp="1"/>
          </p:cNvSpPr>
          <p:nvPr>
            <p:ph type="body" sz="quarter" idx="14" hasCustomPrompt="1"/>
          </p:nvPr>
        </p:nvSpPr>
        <p:spPr>
          <a:xfrm>
            <a:off x="934641" y="6302066"/>
            <a:ext cx="4037409" cy="298760"/>
          </a:xfrm>
        </p:spPr>
        <p:txBody>
          <a:bodyPr anchor="ctr" anchorCtr="0"/>
          <a:lstStyle>
            <a:lvl1pPr>
              <a:buNone/>
              <a:defRPr sz="1200">
                <a:solidFill>
                  <a:schemeClr val="accent6"/>
                </a:solidFill>
              </a:defRPr>
            </a:lvl1pPr>
          </a:lstStyle>
          <a:p>
            <a:pPr lvl="0"/>
            <a:r>
              <a:rPr lang="en-GB"/>
              <a:t>INSERT SECURITY CLASSIFICATION / DRAFT STATUS</a:t>
            </a:r>
          </a:p>
        </p:txBody>
      </p:sp>
      <p:pic>
        <p:nvPicPr>
          <p:cNvPr id="12" name="Picture 11" descr="A picture containing graphical user interface&#10;&#10;Description automatically generated">
            <a:extLst>
              <a:ext uri="{FF2B5EF4-FFF2-40B4-BE49-F238E27FC236}">
                <a16:creationId xmlns:a16="http://schemas.microsoft.com/office/drawing/2014/main" xmlns="" id="{978F5D85-5589-4053-B6C0-5BD4170A397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3927" y="351799"/>
            <a:ext cx="1039871" cy="660201"/>
          </a:xfrm>
          <a:prstGeom prst="rect">
            <a:avLst/>
          </a:prstGeom>
        </p:spPr>
      </p:pic>
    </p:spTree>
    <p:extLst>
      <p:ext uri="{BB962C8B-B14F-4D97-AF65-F5344CB8AC3E}">
        <p14:creationId xmlns:p14="http://schemas.microsoft.com/office/powerpoint/2010/main" val="315496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33FD2-D86C-49E6-A07D-14C3CE2B4D04}"/>
              </a:ext>
            </a:extLst>
          </p:cNvPr>
          <p:cNvSpPr>
            <a:spLocks noGrp="1"/>
          </p:cNvSpPr>
          <p:nvPr>
            <p:ph type="title" hasCustomPrompt="1"/>
          </p:nvPr>
        </p:nvSpPr>
        <p:spPr>
          <a:xfrm>
            <a:off x="371476" y="325968"/>
            <a:ext cx="7440612" cy="1250421"/>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xmlns="" id="{927A20EA-0D21-4E2F-ACC4-3E0917E04F3C}"/>
              </a:ext>
            </a:extLst>
          </p:cNvPr>
          <p:cNvSpPr>
            <a:spLocks noGrp="1"/>
          </p:cNvSpPr>
          <p:nvPr>
            <p:ph idx="1" hasCustomPrompt="1"/>
          </p:nvPr>
        </p:nvSpPr>
        <p:spPr>
          <a:xfrm>
            <a:off x="371476" y="1845355"/>
            <a:ext cx="7440611" cy="388869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D8F0BAB-2E53-4BDE-BB81-AC0004E32C56}"/>
              </a:ext>
            </a:extLst>
          </p:cNvPr>
          <p:cNvSpPr>
            <a:spLocks noGrp="1"/>
          </p:cNvSpPr>
          <p:nvPr>
            <p:ph type="dt" sz="half" idx="10"/>
          </p:nvPr>
        </p:nvSpPr>
        <p:spPr/>
        <p:txBody>
          <a:bodyPr/>
          <a:lstStyle/>
          <a:p>
            <a:fld id="{44190189-B1D5-495C-BD6F-77A7DA5140F6}" type="datetime1">
              <a:rPr lang="en-GB" smtClean="0"/>
              <a:t>14/05/2021</a:t>
            </a:fld>
            <a:endParaRPr lang="en-GB"/>
          </a:p>
        </p:txBody>
      </p:sp>
      <p:sp>
        <p:nvSpPr>
          <p:cNvPr id="5" name="Footer Placeholder 4">
            <a:extLst>
              <a:ext uri="{FF2B5EF4-FFF2-40B4-BE49-F238E27FC236}">
                <a16:creationId xmlns:a16="http://schemas.microsoft.com/office/drawing/2014/main" xmlns="" id="{795FCFCE-00E3-447F-98E9-AF0FF8CC87B4}"/>
              </a:ext>
            </a:extLst>
          </p:cNvPr>
          <p:cNvSpPr>
            <a:spLocks noGrp="1"/>
          </p:cNvSpPr>
          <p:nvPr>
            <p:ph type="ftr" sz="quarter" idx="11"/>
          </p:nvPr>
        </p:nvSpPr>
        <p:spPr/>
        <p:txBody>
          <a:bodyPr/>
          <a:lstStyle/>
          <a:p>
            <a:r>
              <a:rPr lang="en-GB"/>
              <a:t>Stakeholder Toolkit May 2021</a:t>
            </a:r>
          </a:p>
        </p:txBody>
      </p:sp>
      <p:sp>
        <p:nvSpPr>
          <p:cNvPr id="6" name="Slide Number Placeholder 5">
            <a:extLst>
              <a:ext uri="{FF2B5EF4-FFF2-40B4-BE49-F238E27FC236}">
                <a16:creationId xmlns:a16="http://schemas.microsoft.com/office/drawing/2014/main" xmlns=""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2811245430"/>
      </p:ext>
    </p:extLst>
  </p:cSld>
  <p:clrMapOvr>
    <a:masterClrMapping/>
  </p:clrMapOvr>
  <p:extLst>
    <p:ext uri="{DCECCB84-F9BA-43D5-87BE-67443E8EF086}">
      <p15:sldGuideLst xmlns:p15="http://schemas.microsoft.com/office/powerpoint/2012/main" xmlns="">
        <p15:guide id="1" pos="492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1DA67D-BE75-4AEB-96F6-7AE96935C5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95F3791-E2DC-4FFD-A9A9-C659A370C8D7}"/>
              </a:ext>
            </a:extLst>
          </p:cNvPr>
          <p:cNvSpPr>
            <a:spLocks noGrp="1"/>
          </p:cNvSpPr>
          <p:nvPr>
            <p:ph type="dt" sz="half" idx="10"/>
          </p:nvPr>
        </p:nvSpPr>
        <p:spPr/>
        <p:txBody>
          <a:bodyPr/>
          <a:lstStyle/>
          <a:p>
            <a:fld id="{75DED150-F489-406C-8A02-F4E1E7B8BD5A}" type="datetime1">
              <a:rPr lang="en-GB" smtClean="0"/>
              <a:t>14/05/2021</a:t>
            </a:fld>
            <a:endParaRPr lang="en-GB"/>
          </a:p>
        </p:txBody>
      </p:sp>
      <p:sp>
        <p:nvSpPr>
          <p:cNvPr id="4" name="Footer Placeholder 3">
            <a:extLst>
              <a:ext uri="{FF2B5EF4-FFF2-40B4-BE49-F238E27FC236}">
                <a16:creationId xmlns:a16="http://schemas.microsoft.com/office/drawing/2014/main" xmlns="" id="{FCA3ABCD-E475-40CD-82C0-76BA390EF7D7}"/>
              </a:ext>
            </a:extLst>
          </p:cNvPr>
          <p:cNvSpPr>
            <a:spLocks noGrp="1"/>
          </p:cNvSpPr>
          <p:nvPr>
            <p:ph type="ftr" sz="quarter" idx="11"/>
          </p:nvPr>
        </p:nvSpPr>
        <p:spPr/>
        <p:txBody>
          <a:bodyPr/>
          <a:lstStyle/>
          <a:p>
            <a:r>
              <a:rPr lang="en-GB"/>
              <a:t>Stakeholder Toolkit May 2021</a:t>
            </a:r>
            <a:endParaRPr lang="en-GB" sz="800"/>
          </a:p>
        </p:txBody>
      </p:sp>
      <p:sp>
        <p:nvSpPr>
          <p:cNvPr id="5" name="Slide Number Placeholder 4">
            <a:extLst>
              <a:ext uri="{FF2B5EF4-FFF2-40B4-BE49-F238E27FC236}">
                <a16:creationId xmlns:a16="http://schemas.microsoft.com/office/drawing/2014/main" xmlns="" id="{9CE28250-E1AC-406D-9BC5-B5FA1DCFB348}"/>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2" name="Content Placeholder 11">
            <a:extLst>
              <a:ext uri="{FF2B5EF4-FFF2-40B4-BE49-F238E27FC236}">
                <a16:creationId xmlns:a16="http://schemas.microsoft.com/office/drawing/2014/main" xmlns="" id="{BF84AFD1-9DC2-4E9B-9358-4E185F12FE4D}"/>
              </a:ext>
            </a:extLst>
          </p:cNvPr>
          <p:cNvSpPr>
            <a:spLocks noGrp="1"/>
          </p:cNvSpPr>
          <p:nvPr>
            <p:ph sz="quarter" idx="13"/>
          </p:nvPr>
        </p:nvSpPr>
        <p:spPr>
          <a:xfrm>
            <a:off x="370800" y="1846800"/>
            <a:ext cx="4112741" cy="3916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1">
            <a:extLst>
              <a:ext uri="{FF2B5EF4-FFF2-40B4-BE49-F238E27FC236}">
                <a16:creationId xmlns:a16="http://schemas.microsoft.com/office/drawing/2014/main" xmlns="" id="{E4888925-22DC-41C7-9D24-D2779003AB70}"/>
              </a:ext>
            </a:extLst>
          </p:cNvPr>
          <p:cNvSpPr>
            <a:spLocks noGrp="1"/>
          </p:cNvSpPr>
          <p:nvPr>
            <p:ph sz="quarter" idx="14"/>
          </p:nvPr>
        </p:nvSpPr>
        <p:spPr>
          <a:xfrm>
            <a:off x="4670897" y="1846800"/>
            <a:ext cx="4112741" cy="3916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5" name="Picture 14" descr="A picture containing shape&#10;&#10;Description automatically generated">
            <a:extLst>
              <a:ext uri="{FF2B5EF4-FFF2-40B4-BE49-F238E27FC236}">
                <a16:creationId xmlns:a16="http://schemas.microsoft.com/office/drawing/2014/main" xmlns="" id="{EAD5F2BA-62AF-4BD3-B74A-36CEBE09E1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2184" y="5553513"/>
            <a:ext cx="2661816" cy="1304488"/>
          </a:xfrm>
          <a:prstGeom prst="rect">
            <a:avLst/>
          </a:prstGeom>
        </p:spPr>
      </p:pic>
    </p:spTree>
    <p:extLst>
      <p:ext uri="{BB962C8B-B14F-4D97-AF65-F5344CB8AC3E}">
        <p14:creationId xmlns:p14="http://schemas.microsoft.com/office/powerpoint/2010/main" val="207898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1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1DA67D-BE75-4AEB-96F6-7AE96935C5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95F3791-E2DC-4FFD-A9A9-C659A370C8D7}"/>
              </a:ext>
            </a:extLst>
          </p:cNvPr>
          <p:cNvSpPr>
            <a:spLocks noGrp="1"/>
          </p:cNvSpPr>
          <p:nvPr>
            <p:ph type="dt" sz="half" idx="10"/>
          </p:nvPr>
        </p:nvSpPr>
        <p:spPr/>
        <p:txBody>
          <a:bodyPr/>
          <a:lstStyle/>
          <a:p>
            <a:fld id="{1F20E658-CAC1-4F89-84E1-1A22F1CD3774}" type="datetime1">
              <a:rPr lang="en-GB" smtClean="0"/>
              <a:t>14/05/2021</a:t>
            </a:fld>
            <a:endParaRPr lang="en-GB"/>
          </a:p>
        </p:txBody>
      </p:sp>
      <p:sp>
        <p:nvSpPr>
          <p:cNvPr id="4" name="Footer Placeholder 3">
            <a:extLst>
              <a:ext uri="{FF2B5EF4-FFF2-40B4-BE49-F238E27FC236}">
                <a16:creationId xmlns:a16="http://schemas.microsoft.com/office/drawing/2014/main" xmlns="" id="{FCA3ABCD-E475-40CD-82C0-76BA390EF7D7}"/>
              </a:ext>
            </a:extLst>
          </p:cNvPr>
          <p:cNvSpPr>
            <a:spLocks noGrp="1"/>
          </p:cNvSpPr>
          <p:nvPr>
            <p:ph type="ftr" sz="quarter" idx="11"/>
          </p:nvPr>
        </p:nvSpPr>
        <p:spPr/>
        <p:txBody>
          <a:bodyPr/>
          <a:lstStyle/>
          <a:p>
            <a:r>
              <a:rPr lang="en-GB"/>
              <a:t>Stakeholder Toolkit May 2021</a:t>
            </a:r>
            <a:endParaRPr lang="en-GB" sz="800"/>
          </a:p>
        </p:txBody>
      </p:sp>
      <p:sp>
        <p:nvSpPr>
          <p:cNvPr id="5" name="Slide Number Placeholder 4">
            <a:extLst>
              <a:ext uri="{FF2B5EF4-FFF2-40B4-BE49-F238E27FC236}">
                <a16:creationId xmlns:a16="http://schemas.microsoft.com/office/drawing/2014/main" xmlns="" id="{9CE28250-E1AC-406D-9BC5-B5FA1DCFB348}"/>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2" name="Content Placeholder 11">
            <a:extLst>
              <a:ext uri="{FF2B5EF4-FFF2-40B4-BE49-F238E27FC236}">
                <a16:creationId xmlns:a16="http://schemas.microsoft.com/office/drawing/2014/main" xmlns="" id="{BF84AFD1-9DC2-4E9B-9358-4E185F12FE4D}"/>
              </a:ext>
            </a:extLst>
          </p:cNvPr>
          <p:cNvSpPr>
            <a:spLocks noGrp="1"/>
          </p:cNvSpPr>
          <p:nvPr>
            <p:ph sz="quarter" idx="13"/>
          </p:nvPr>
        </p:nvSpPr>
        <p:spPr>
          <a:xfrm>
            <a:off x="370800" y="1846800"/>
            <a:ext cx="4112741" cy="3916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1">
            <a:extLst>
              <a:ext uri="{FF2B5EF4-FFF2-40B4-BE49-F238E27FC236}">
                <a16:creationId xmlns:a16="http://schemas.microsoft.com/office/drawing/2014/main" xmlns="" id="{E4888925-22DC-41C7-9D24-D2779003AB70}"/>
              </a:ext>
            </a:extLst>
          </p:cNvPr>
          <p:cNvSpPr>
            <a:spLocks noGrp="1"/>
          </p:cNvSpPr>
          <p:nvPr>
            <p:ph sz="quarter" idx="14"/>
          </p:nvPr>
        </p:nvSpPr>
        <p:spPr>
          <a:xfrm>
            <a:off x="4670897" y="1846800"/>
            <a:ext cx="4112741" cy="3916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1178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Chart, pie chart&#10;&#10;Description automatically generated">
            <a:extLst>
              <a:ext uri="{FF2B5EF4-FFF2-40B4-BE49-F238E27FC236}">
                <a16:creationId xmlns:a16="http://schemas.microsoft.com/office/drawing/2014/main" xmlns="" id="{77642FBD-813B-4D67-AA77-0B8917FCE3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2ADD2A2A-8C01-4EF3-BFC3-F565457DB216}"/>
              </a:ext>
            </a:extLst>
          </p:cNvPr>
          <p:cNvSpPr>
            <a:spLocks noGrp="1"/>
          </p:cNvSpPr>
          <p:nvPr>
            <p:ph type="title" hasCustomPrompt="1"/>
          </p:nvPr>
        </p:nvSpPr>
        <p:spPr>
          <a:xfrm>
            <a:off x="4582048" y="1777496"/>
            <a:ext cx="4204784" cy="2659724"/>
          </a:xfrm>
        </p:spPr>
        <p:txBody>
          <a:bodyPr anchor="t" anchorCtr="0"/>
          <a:lstStyle>
            <a:lvl1pPr>
              <a:lnSpc>
                <a:spcPct val="100000"/>
              </a:lnSpc>
              <a:defRPr sz="48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xmlns="" id="{0CB2CA2C-2DC0-44FB-A3DA-1A1BC13EAAC4}"/>
              </a:ext>
            </a:extLst>
          </p:cNvPr>
          <p:cNvSpPr>
            <a:spLocks noGrp="1"/>
          </p:cNvSpPr>
          <p:nvPr>
            <p:ph type="dt" sz="half" idx="10"/>
          </p:nvPr>
        </p:nvSpPr>
        <p:spPr/>
        <p:txBody>
          <a:bodyPr/>
          <a:lstStyle/>
          <a:p>
            <a:fld id="{C5536D19-EC91-4D62-A1B5-3C6783250597}" type="datetime1">
              <a:rPr lang="en-GB" smtClean="0"/>
              <a:t>14/05/2021</a:t>
            </a:fld>
            <a:endParaRPr lang="en-GB"/>
          </a:p>
        </p:txBody>
      </p:sp>
      <p:sp>
        <p:nvSpPr>
          <p:cNvPr id="5" name="Footer Placeholder 4">
            <a:extLst>
              <a:ext uri="{FF2B5EF4-FFF2-40B4-BE49-F238E27FC236}">
                <a16:creationId xmlns:a16="http://schemas.microsoft.com/office/drawing/2014/main" xmlns="" id="{A61ADBB4-B47C-4AA5-8BED-8FE06246CF81}"/>
              </a:ext>
            </a:extLst>
          </p:cNvPr>
          <p:cNvSpPr>
            <a:spLocks noGrp="1"/>
          </p:cNvSpPr>
          <p:nvPr>
            <p:ph type="ftr" sz="quarter" idx="11"/>
          </p:nvPr>
        </p:nvSpPr>
        <p:spPr>
          <a:xfrm>
            <a:off x="3013166" y="7372601"/>
            <a:ext cx="3086100" cy="180908"/>
          </a:xfrm>
        </p:spPr>
        <p:txBody>
          <a:bodyPr/>
          <a:lstStyle/>
          <a:p>
            <a:r>
              <a:rPr lang="en-GB"/>
              <a:t>Stakeholder Toolkit May 2021</a:t>
            </a:r>
          </a:p>
        </p:txBody>
      </p:sp>
      <p:sp>
        <p:nvSpPr>
          <p:cNvPr id="6" name="Slide Number Placeholder 5">
            <a:extLst>
              <a:ext uri="{FF2B5EF4-FFF2-40B4-BE49-F238E27FC236}">
                <a16:creationId xmlns:a16="http://schemas.microsoft.com/office/drawing/2014/main" xmlns=""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9" name="Picture 8">
            <a:extLst>
              <a:ext uri="{FF2B5EF4-FFF2-40B4-BE49-F238E27FC236}">
                <a16:creationId xmlns:a16="http://schemas.microsoft.com/office/drawing/2014/main" xmlns="" id="{CA90F33A-7D18-4FA9-A901-8BB8C139A91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474520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_1">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xmlns="" id="{595D3F65-BB59-4DCE-819B-6E3955A89B3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2ADD2A2A-8C01-4EF3-BFC3-F565457DB216}"/>
              </a:ext>
            </a:extLst>
          </p:cNvPr>
          <p:cNvSpPr>
            <a:spLocks noGrp="1"/>
          </p:cNvSpPr>
          <p:nvPr>
            <p:ph type="title" hasCustomPrompt="1"/>
          </p:nvPr>
        </p:nvSpPr>
        <p:spPr>
          <a:xfrm>
            <a:off x="552660" y="462230"/>
            <a:ext cx="3547068" cy="3647546"/>
          </a:xfrm>
        </p:spPr>
        <p:txBody>
          <a:bodyPr anchor="t" anchorCtr="0"/>
          <a:lstStyle>
            <a:lvl1pPr>
              <a:lnSpc>
                <a:spcPct val="100000"/>
              </a:lnSpc>
              <a:defRPr sz="48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xmlns="" id="{0CB2CA2C-2DC0-44FB-A3DA-1A1BC13EAAC4}"/>
              </a:ext>
            </a:extLst>
          </p:cNvPr>
          <p:cNvSpPr>
            <a:spLocks noGrp="1"/>
          </p:cNvSpPr>
          <p:nvPr>
            <p:ph type="dt" sz="half" idx="10"/>
          </p:nvPr>
        </p:nvSpPr>
        <p:spPr/>
        <p:txBody>
          <a:bodyPr/>
          <a:lstStyle/>
          <a:p>
            <a:fld id="{1DAEB35D-AB11-4151-B4D8-FD81517E5BFC}" type="datetime1">
              <a:rPr lang="en-GB" smtClean="0"/>
              <a:t>14/05/2021</a:t>
            </a:fld>
            <a:endParaRPr lang="en-GB"/>
          </a:p>
        </p:txBody>
      </p:sp>
      <p:sp>
        <p:nvSpPr>
          <p:cNvPr id="6" name="Slide Number Placeholder 5">
            <a:extLst>
              <a:ext uri="{FF2B5EF4-FFF2-40B4-BE49-F238E27FC236}">
                <a16:creationId xmlns:a16="http://schemas.microsoft.com/office/drawing/2014/main" xmlns=""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1052346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_2">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xmlns="" id="{5949128B-A954-4FB6-9FFC-E8D47B890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716206"/>
            <a:ext cx="9144000" cy="5141794"/>
          </a:xfrm>
          <a:prstGeom prst="rect">
            <a:avLst/>
          </a:prstGeom>
        </p:spPr>
      </p:pic>
      <p:sp>
        <p:nvSpPr>
          <p:cNvPr id="2" name="Title 1">
            <a:extLst>
              <a:ext uri="{FF2B5EF4-FFF2-40B4-BE49-F238E27FC236}">
                <a16:creationId xmlns:a16="http://schemas.microsoft.com/office/drawing/2014/main" xmlns="" id="{2ADD2A2A-8C01-4EF3-BFC3-F565457DB216}"/>
              </a:ext>
            </a:extLst>
          </p:cNvPr>
          <p:cNvSpPr>
            <a:spLocks noGrp="1"/>
          </p:cNvSpPr>
          <p:nvPr>
            <p:ph type="title" hasCustomPrompt="1"/>
          </p:nvPr>
        </p:nvSpPr>
        <p:spPr>
          <a:xfrm>
            <a:off x="478465" y="2924069"/>
            <a:ext cx="7950496" cy="2210639"/>
          </a:xfrm>
        </p:spPr>
        <p:txBody>
          <a:bodyPr anchor="t" anchorCtr="0"/>
          <a:lstStyle>
            <a:lvl1pPr>
              <a:lnSpc>
                <a:spcPct val="100000"/>
              </a:lnSpc>
              <a:defRPr sz="48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xmlns="" id="{0CB2CA2C-2DC0-44FB-A3DA-1A1BC13EAAC4}"/>
              </a:ext>
            </a:extLst>
          </p:cNvPr>
          <p:cNvSpPr>
            <a:spLocks noGrp="1"/>
          </p:cNvSpPr>
          <p:nvPr>
            <p:ph type="dt" sz="half" idx="10"/>
          </p:nvPr>
        </p:nvSpPr>
        <p:spPr/>
        <p:txBody>
          <a:bodyPr/>
          <a:lstStyle/>
          <a:p>
            <a:fld id="{85ED7535-D448-4805-90FC-D50DE9D499C6}" type="datetime1">
              <a:rPr lang="en-GB" smtClean="0"/>
              <a:t>14/05/2021</a:t>
            </a:fld>
            <a:endParaRPr lang="en-GB"/>
          </a:p>
        </p:txBody>
      </p:sp>
      <p:sp>
        <p:nvSpPr>
          <p:cNvPr id="5" name="Footer Placeholder 4">
            <a:extLst>
              <a:ext uri="{FF2B5EF4-FFF2-40B4-BE49-F238E27FC236}">
                <a16:creationId xmlns:a16="http://schemas.microsoft.com/office/drawing/2014/main" xmlns="" id="{A61ADBB4-B47C-4AA5-8BED-8FE06246CF81}"/>
              </a:ext>
            </a:extLst>
          </p:cNvPr>
          <p:cNvSpPr>
            <a:spLocks noGrp="1"/>
          </p:cNvSpPr>
          <p:nvPr>
            <p:ph type="ftr" sz="quarter" idx="11"/>
          </p:nvPr>
        </p:nvSpPr>
        <p:spPr/>
        <p:txBody>
          <a:bodyPr/>
          <a:lstStyle/>
          <a:p>
            <a:r>
              <a:rPr lang="en-GB"/>
              <a:t>Stakeholder Toolkit May 2021</a:t>
            </a:r>
          </a:p>
        </p:txBody>
      </p:sp>
      <p:sp>
        <p:nvSpPr>
          <p:cNvPr id="6" name="Slide Number Placeholder 5">
            <a:extLst>
              <a:ext uri="{FF2B5EF4-FFF2-40B4-BE49-F238E27FC236}">
                <a16:creationId xmlns:a16="http://schemas.microsoft.com/office/drawing/2014/main" xmlns=""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9" name="Picture 8">
            <a:extLst>
              <a:ext uri="{FF2B5EF4-FFF2-40B4-BE49-F238E27FC236}">
                <a16:creationId xmlns:a16="http://schemas.microsoft.com/office/drawing/2014/main" xmlns="" id="{5CECB04C-4D16-4D0B-883E-1F07A327BAB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2694003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97822B-8636-4D6C-A236-88D01E832609}"/>
              </a:ext>
            </a:extLst>
          </p:cNvPr>
          <p:cNvSpPr>
            <a:spLocks noGrp="1"/>
          </p:cNvSpPr>
          <p:nvPr>
            <p:ph type="title" hasCustomPrompt="1"/>
          </p:nvPr>
        </p:nvSpPr>
        <p:spPr/>
        <p:txBody>
          <a:bodyPr/>
          <a:lstStyle/>
          <a:p>
            <a:r>
              <a:rPr lang="en-US"/>
              <a:t>Click to edit title</a:t>
            </a:r>
            <a:endParaRPr lang="en-GB"/>
          </a:p>
        </p:txBody>
      </p:sp>
      <p:sp>
        <p:nvSpPr>
          <p:cNvPr id="3" name="Date Placeholder 2">
            <a:extLst>
              <a:ext uri="{FF2B5EF4-FFF2-40B4-BE49-F238E27FC236}">
                <a16:creationId xmlns:a16="http://schemas.microsoft.com/office/drawing/2014/main" xmlns="" id="{7399AF1C-01C0-42A8-9C4B-1E9C27828846}"/>
              </a:ext>
            </a:extLst>
          </p:cNvPr>
          <p:cNvSpPr>
            <a:spLocks noGrp="1"/>
          </p:cNvSpPr>
          <p:nvPr>
            <p:ph type="dt" sz="half" idx="10"/>
          </p:nvPr>
        </p:nvSpPr>
        <p:spPr/>
        <p:txBody>
          <a:bodyPr/>
          <a:lstStyle/>
          <a:p>
            <a:fld id="{3336816D-5427-4B6B-9A26-2A6E1629ADCC}" type="datetime1">
              <a:rPr lang="en-GB" smtClean="0"/>
              <a:t>14/05/2021</a:t>
            </a:fld>
            <a:endParaRPr lang="en-GB"/>
          </a:p>
        </p:txBody>
      </p:sp>
      <p:sp>
        <p:nvSpPr>
          <p:cNvPr id="4" name="Footer Placeholder 3">
            <a:extLst>
              <a:ext uri="{FF2B5EF4-FFF2-40B4-BE49-F238E27FC236}">
                <a16:creationId xmlns:a16="http://schemas.microsoft.com/office/drawing/2014/main" xmlns="" id="{F4B40710-263D-407F-AC80-4C89F77E69BB}"/>
              </a:ext>
            </a:extLst>
          </p:cNvPr>
          <p:cNvSpPr>
            <a:spLocks noGrp="1"/>
          </p:cNvSpPr>
          <p:nvPr>
            <p:ph type="ftr" sz="quarter" idx="11"/>
          </p:nvPr>
        </p:nvSpPr>
        <p:spPr/>
        <p:txBody>
          <a:bodyPr/>
          <a:lstStyle/>
          <a:p>
            <a:r>
              <a:rPr lang="en-GB"/>
              <a:t>Stakeholder Toolkit May 2021</a:t>
            </a:r>
          </a:p>
        </p:txBody>
      </p:sp>
      <p:sp>
        <p:nvSpPr>
          <p:cNvPr id="5" name="Slide Number Placeholder 4">
            <a:extLst>
              <a:ext uri="{FF2B5EF4-FFF2-40B4-BE49-F238E27FC236}">
                <a16:creationId xmlns:a16="http://schemas.microsoft.com/office/drawing/2014/main" xmlns="" id="{764E2B16-C39C-474E-9069-5E9A3570FD29}"/>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836992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6B4A999-34D9-4A4D-B40E-FD064B1319CF}"/>
              </a:ext>
            </a:extLst>
          </p:cNvPr>
          <p:cNvSpPr>
            <a:spLocks noGrp="1"/>
          </p:cNvSpPr>
          <p:nvPr>
            <p:ph type="dt" sz="half" idx="10"/>
          </p:nvPr>
        </p:nvSpPr>
        <p:spPr/>
        <p:txBody>
          <a:bodyPr/>
          <a:lstStyle/>
          <a:p>
            <a:fld id="{727F0436-395F-470C-86D2-589B0AD6C028}" type="datetime1">
              <a:rPr lang="en-GB" smtClean="0"/>
              <a:t>14/05/2021</a:t>
            </a:fld>
            <a:endParaRPr lang="en-GB"/>
          </a:p>
        </p:txBody>
      </p:sp>
      <p:sp>
        <p:nvSpPr>
          <p:cNvPr id="3" name="Footer Placeholder 2">
            <a:extLst>
              <a:ext uri="{FF2B5EF4-FFF2-40B4-BE49-F238E27FC236}">
                <a16:creationId xmlns:a16="http://schemas.microsoft.com/office/drawing/2014/main" xmlns="" id="{07AD61DA-1957-490D-BD36-CBE15EDF6526}"/>
              </a:ext>
            </a:extLst>
          </p:cNvPr>
          <p:cNvSpPr>
            <a:spLocks noGrp="1"/>
          </p:cNvSpPr>
          <p:nvPr>
            <p:ph type="ftr" sz="quarter" idx="11"/>
          </p:nvPr>
        </p:nvSpPr>
        <p:spPr/>
        <p:txBody>
          <a:bodyPr/>
          <a:lstStyle/>
          <a:p>
            <a:r>
              <a:rPr lang="en-GB"/>
              <a:t>Stakeholder Toolkit May 2021</a:t>
            </a:r>
          </a:p>
        </p:txBody>
      </p:sp>
      <p:sp>
        <p:nvSpPr>
          <p:cNvPr id="4" name="Slide Number Placeholder 3">
            <a:extLst>
              <a:ext uri="{FF2B5EF4-FFF2-40B4-BE49-F238E27FC236}">
                <a16:creationId xmlns:a16="http://schemas.microsoft.com/office/drawing/2014/main" xmlns="" id="{C4F0A2D9-B2DC-4447-BE4B-97055C9A8466}"/>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144015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xmlns="" id="{DFEA1014-394B-4BAA-802A-43E973B895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849" y="-13446"/>
            <a:ext cx="9162849" cy="6871446"/>
          </a:xfrm>
          <a:prstGeom prst="rect">
            <a:avLst/>
          </a:prstGeom>
        </p:spPr>
      </p:pic>
      <p:sp>
        <p:nvSpPr>
          <p:cNvPr id="2" name="Title 1">
            <a:extLst>
              <a:ext uri="{FF2B5EF4-FFF2-40B4-BE49-F238E27FC236}">
                <a16:creationId xmlns:a16="http://schemas.microsoft.com/office/drawing/2014/main" xmlns="" id="{CE3CDAFA-EC4B-40E4-AADA-09BA174EEDC9}"/>
              </a:ext>
            </a:extLst>
          </p:cNvPr>
          <p:cNvSpPr>
            <a:spLocks noGrp="1"/>
          </p:cNvSpPr>
          <p:nvPr>
            <p:ph type="ctrTitle" hasCustomPrompt="1"/>
          </p:nvPr>
        </p:nvSpPr>
        <p:spPr>
          <a:xfrm>
            <a:off x="934784" y="3718800"/>
            <a:ext cx="7851600" cy="655200"/>
          </a:xfrm>
        </p:spPr>
        <p:txBody>
          <a:bodyPr anchor="t" anchorCtr="0">
            <a:noAutofit/>
          </a:bodyPr>
          <a:lstStyle>
            <a:lvl1pPr algn="l">
              <a:lnSpc>
                <a:spcPct val="90000"/>
              </a:lnSpc>
              <a:defRPr sz="4800">
                <a:solidFill>
                  <a:schemeClr val="bg1"/>
                </a:solidFill>
              </a:defRPr>
            </a:lvl1pPr>
          </a:lstStyle>
          <a:p>
            <a:r>
              <a:rPr lang="en-US"/>
              <a:t>Click to edit title</a:t>
            </a:r>
            <a:endParaRPr lang="en-GB"/>
          </a:p>
        </p:txBody>
      </p:sp>
      <p:sp>
        <p:nvSpPr>
          <p:cNvPr id="3" name="Subtitle 2">
            <a:extLst>
              <a:ext uri="{FF2B5EF4-FFF2-40B4-BE49-F238E27FC236}">
                <a16:creationId xmlns:a16="http://schemas.microsoft.com/office/drawing/2014/main" xmlns="" id="{C0370FA5-49A7-404D-97CB-01135F8F2279}"/>
              </a:ext>
            </a:extLst>
          </p:cNvPr>
          <p:cNvSpPr>
            <a:spLocks noGrp="1"/>
          </p:cNvSpPr>
          <p:nvPr>
            <p:ph type="subTitle" idx="1" hasCustomPrompt="1"/>
          </p:nvPr>
        </p:nvSpPr>
        <p:spPr>
          <a:xfrm>
            <a:off x="934783" y="4392000"/>
            <a:ext cx="7862400" cy="698400"/>
          </a:xfrm>
        </p:spPr>
        <p:txBody>
          <a:bodyPr/>
          <a:lstStyle>
            <a:lvl1pPr marL="0" indent="0" algn="l">
              <a:lnSpc>
                <a:spcPct val="90000"/>
              </a:lnSpc>
              <a:buNone/>
              <a:defRPr sz="4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4" name="Date Placeholder 3">
            <a:extLst>
              <a:ext uri="{FF2B5EF4-FFF2-40B4-BE49-F238E27FC236}">
                <a16:creationId xmlns:a16="http://schemas.microsoft.com/office/drawing/2014/main" xmlns="" id="{4F94BCD7-3107-480B-99BB-C1FE11F6639F}"/>
              </a:ext>
            </a:extLst>
          </p:cNvPr>
          <p:cNvSpPr>
            <a:spLocks noGrp="1"/>
          </p:cNvSpPr>
          <p:nvPr>
            <p:ph type="dt" sz="half" idx="10"/>
          </p:nvPr>
        </p:nvSpPr>
        <p:spPr/>
        <p:txBody>
          <a:bodyPr/>
          <a:lstStyle/>
          <a:p>
            <a:fld id="{FAA094D6-CC02-4B45-98AD-02860A14937D}" type="datetime1">
              <a:rPr lang="en-GB" smtClean="0"/>
              <a:t>14/05/2021</a:t>
            </a:fld>
            <a:endParaRPr lang="en-GB"/>
          </a:p>
        </p:txBody>
      </p:sp>
      <p:sp>
        <p:nvSpPr>
          <p:cNvPr id="6" name="Slide Number Placeholder 5">
            <a:extLst>
              <a:ext uri="{FF2B5EF4-FFF2-40B4-BE49-F238E27FC236}">
                <a16:creationId xmlns:a16="http://schemas.microsoft.com/office/drawing/2014/main" xmlns="" id="{4A4824DC-FA49-4850-AA45-25103D73EB64}"/>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0" name="Text Placeholder 9">
            <a:extLst>
              <a:ext uri="{FF2B5EF4-FFF2-40B4-BE49-F238E27FC236}">
                <a16:creationId xmlns:a16="http://schemas.microsoft.com/office/drawing/2014/main" xmlns="" id="{FFD209D4-B103-4993-ADF3-9AD1A667349F}"/>
              </a:ext>
            </a:extLst>
          </p:cNvPr>
          <p:cNvSpPr>
            <a:spLocks noGrp="1"/>
          </p:cNvSpPr>
          <p:nvPr>
            <p:ph type="body" sz="quarter" idx="13"/>
          </p:nvPr>
        </p:nvSpPr>
        <p:spPr>
          <a:xfrm>
            <a:off x="934641" y="5155200"/>
            <a:ext cx="3637359" cy="698347"/>
          </a:xfrm>
        </p:spPr>
        <p:txBody>
          <a:bodyPr/>
          <a:lstStyle>
            <a:lvl1pPr>
              <a:buNone/>
              <a:defRPr sz="1400">
                <a:solidFill>
                  <a:schemeClr val="bg1"/>
                </a:solidFill>
              </a:defRPr>
            </a:lvl1pPr>
          </a:lstStyle>
          <a:p>
            <a:pPr lvl="0"/>
            <a:r>
              <a:rPr lang="en-US"/>
              <a:t>Edit Master text styles</a:t>
            </a:r>
          </a:p>
        </p:txBody>
      </p:sp>
      <p:sp>
        <p:nvSpPr>
          <p:cNvPr id="13" name="Text Placeholder 7">
            <a:extLst>
              <a:ext uri="{FF2B5EF4-FFF2-40B4-BE49-F238E27FC236}">
                <a16:creationId xmlns:a16="http://schemas.microsoft.com/office/drawing/2014/main" xmlns="" id="{0BDB854A-7269-4DC0-9140-879E83DC7CDA}"/>
              </a:ext>
            </a:extLst>
          </p:cNvPr>
          <p:cNvSpPr>
            <a:spLocks noGrp="1"/>
          </p:cNvSpPr>
          <p:nvPr>
            <p:ph type="body" sz="quarter" idx="14" hasCustomPrompt="1"/>
          </p:nvPr>
        </p:nvSpPr>
        <p:spPr>
          <a:xfrm>
            <a:off x="934640" y="6302066"/>
            <a:ext cx="4039200" cy="298760"/>
          </a:xfrm>
        </p:spPr>
        <p:txBody>
          <a:bodyPr anchor="ctr" anchorCtr="0"/>
          <a:lstStyle>
            <a:lvl1pPr>
              <a:buNone/>
              <a:defRPr sz="1200">
                <a:solidFill>
                  <a:schemeClr val="bg1"/>
                </a:solidFill>
              </a:defRPr>
            </a:lvl1pPr>
          </a:lstStyle>
          <a:p>
            <a:pPr lvl="0"/>
            <a:r>
              <a:rPr lang="en-GB"/>
              <a:t>INSERT SECURITY CLASSIFICATION / DRAFT STATUS</a:t>
            </a:r>
          </a:p>
        </p:txBody>
      </p:sp>
      <p:pic>
        <p:nvPicPr>
          <p:cNvPr id="12" name="Picture 11" descr="A picture containing graphical user interface&#10;&#10;Description automatically generated">
            <a:extLst>
              <a:ext uri="{FF2B5EF4-FFF2-40B4-BE49-F238E27FC236}">
                <a16:creationId xmlns:a16="http://schemas.microsoft.com/office/drawing/2014/main" xmlns="" id="{F512BF5D-C3CD-4102-B925-6EFC54F3E8B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3927" y="351799"/>
            <a:ext cx="1039871" cy="660201"/>
          </a:xfrm>
          <a:prstGeom prst="rect">
            <a:avLst/>
          </a:prstGeom>
        </p:spPr>
      </p:pic>
    </p:spTree>
    <p:extLst>
      <p:ext uri="{BB962C8B-B14F-4D97-AF65-F5344CB8AC3E}">
        <p14:creationId xmlns:p14="http://schemas.microsoft.com/office/powerpoint/2010/main" val="413705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xmlns="" id="{10460E3C-1419-4F8B-BA74-AC489B6AEA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849" y="-13446"/>
            <a:ext cx="9162849" cy="6871446"/>
          </a:xfrm>
          <a:prstGeom prst="rect">
            <a:avLst/>
          </a:prstGeom>
        </p:spPr>
      </p:pic>
      <p:sp>
        <p:nvSpPr>
          <p:cNvPr id="2" name="Title 1">
            <a:extLst>
              <a:ext uri="{FF2B5EF4-FFF2-40B4-BE49-F238E27FC236}">
                <a16:creationId xmlns:a16="http://schemas.microsoft.com/office/drawing/2014/main" xmlns="" id="{CE3CDAFA-EC4B-40E4-AADA-09BA174EEDC9}"/>
              </a:ext>
            </a:extLst>
          </p:cNvPr>
          <p:cNvSpPr>
            <a:spLocks noGrp="1"/>
          </p:cNvSpPr>
          <p:nvPr>
            <p:ph type="ctrTitle" hasCustomPrompt="1"/>
          </p:nvPr>
        </p:nvSpPr>
        <p:spPr>
          <a:xfrm>
            <a:off x="934784" y="3770967"/>
            <a:ext cx="7930608" cy="881196"/>
          </a:xfrm>
        </p:spPr>
        <p:txBody>
          <a:bodyPr anchor="t" anchorCtr="0">
            <a:noAutofit/>
          </a:bodyPr>
          <a:lstStyle>
            <a:lvl1pPr algn="l">
              <a:lnSpc>
                <a:spcPct val="90000"/>
              </a:lnSpc>
              <a:defRPr sz="6400">
                <a:solidFill>
                  <a:schemeClr val="bg1"/>
                </a:solidFill>
              </a:defRPr>
            </a:lvl1pPr>
          </a:lstStyle>
          <a:p>
            <a:r>
              <a:rPr lang="en-US"/>
              <a:t>Click to edit title</a:t>
            </a:r>
            <a:endParaRPr lang="en-GB"/>
          </a:p>
        </p:txBody>
      </p:sp>
      <p:sp>
        <p:nvSpPr>
          <p:cNvPr id="3" name="Subtitle 2">
            <a:extLst>
              <a:ext uri="{FF2B5EF4-FFF2-40B4-BE49-F238E27FC236}">
                <a16:creationId xmlns:a16="http://schemas.microsoft.com/office/drawing/2014/main" xmlns="" id="{C0370FA5-49A7-404D-97CB-01135F8F2279}"/>
              </a:ext>
            </a:extLst>
          </p:cNvPr>
          <p:cNvSpPr>
            <a:spLocks noGrp="1"/>
          </p:cNvSpPr>
          <p:nvPr>
            <p:ph type="subTitle" idx="1" hasCustomPrompt="1"/>
          </p:nvPr>
        </p:nvSpPr>
        <p:spPr>
          <a:xfrm>
            <a:off x="934784" y="4669636"/>
            <a:ext cx="7085145" cy="772877"/>
          </a:xfrm>
        </p:spPr>
        <p:txBody>
          <a:bodyPr/>
          <a:lstStyle>
            <a:lvl1pPr marL="0" indent="0" algn="l">
              <a:lnSpc>
                <a:spcPct val="90000"/>
              </a:lnSpc>
              <a:buNone/>
              <a:defRPr sz="5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4" name="Date Placeholder 3">
            <a:extLst>
              <a:ext uri="{FF2B5EF4-FFF2-40B4-BE49-F238E27FC236}">
                <a16:creationId xmlns:a16="http://schemas.microsoft.com/office/drawing/2014/main" xmlns="" id="{4F94BCD7-3107-480B-99BB-C1FE11F6639F}"/>
              </a:ext>
            </a:extLst>
          </p:cNvPr>
          <p:cNvSpPr>
            <a:spLocks noGrp="1"/>
          </p:cNvSpPr>
          <p:nvPr>
            <p:ph type="dt" sz="half" idx="10"/>
          </p:nvPr>
        </p:nvSpPr>
        <p:spPr/>
        <p:txBody>
          <a:bodyPr/>
          <a:lstStyle/>
          <a:p>
            <a:fld id="{C3F1D2DB-132A-4058-B48F-29E6081D2A2E}" type="datetime1">
              <a:rPr lang="en-GB" smtClean="0"/>
              <a:t>14/05/2021</a:t>
            </a:fld>
            <a:endParaRPr lang="en-GB"/>
          </a:p>
        </p:txBody>
      </p:sp>
      <p:sp>
        <p:nvSpPr>
          <p:cNvPr id="6" name="Slide Number Placeholder 5">
            <a:extLst>
              <a:ext uri="{FF2B5EF4-FFF2-40B4-BE49-F238E27FC236}">
                <a16:creationId xmlns:a16="http://schemas.microsoft.com/office/drawing/2014/main" xmlns="" id="{4A4824DC-FA49-4850-AA45-25103D73EB64}"/>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0" name="Text Placeholder 9">
            <a:extLst>
              <a:ext uri="{FF2B5EF4-FFF2-40B4-BE49-F238E27FC236}">
                <a16:creationId xmlns:a16="http://schemas.microsoft.com/office/drawing/2014/main" xmlns="" id="{FFD209D4-B103-4993-ADF3-9AD1A667349F}"/>
              </a:ext>
            </a:extLst>
          </p:cNvPr>
          <p:cNvSpPr>
            <a:spLocks noGrp="1"/>
          </p:cNvSpPr>
          <p:nvPr>
            <p:ph type="body" sz="quarter" idx="13"/>
          </p:nvPr>
        </p:nvSpPr>
        <p:spPr>
          <a:xfrm>
            <a:off x="934641" y="5727694"/>
            <a:ext cx="3637359" cy="698347"/>
          </a:xfrm>
        </p:spPr>
        <p:txBody>
          <a:bodyPr/>
          <a:lstStyle>
            <a:lvl1pPr>
              <a:buNone/>
              <a:defRPr sz="1600">
                <a:solidFill>
                  <a:schemeClr val="bg1"/>
                </a:solidFill>
              </a:defRPr>
            </a:lvl1pPr>
          </a:lstStyle>
          <a:p>
            <a:pPr lvl="0"/>
            <a:r>
              <a:rPr lang="en-US"/>
              <a:t>Edit Master text styles</a:t>
            </a:r>
          </a:p>
        </p:txBody>
      </p:sp>
      <p:sp>
        <p:nvSpPr>
          <p:cNvPr id="11" name="Text Placeholder 7">
            <a:extLst>
              <a:ext uri="{FF2B5EF4-FFF2-40B4-BE49-F238E27FC236}">
                <a16:creationId xmlns:a16="http://schemas.microsoft.com/office/drawing/2014/main" xmlns="" id="{3137D607-7FA0-4694-98B8-9BE3BA49941C}"/>
              </a:ext>
            </a:extLst>
          </p:cNvPr>
          <p:cNvSpPr>
            <a:spLocks noGrp="1"/>
          </p:cNvSpPr>
          <p:nvPr>
            <p:ph type="body" sz="quarter" idx="14" hasCustomPrompt="1"/>
          </p:nvPr>
        </p:nvSpPr>
        <p:spPr>
          <a:xfrm>
            <a:off x="934640" y="6302066"/>
            <a:ext cx="4039200" cy="298760"/>
          </a:xfrm>
        </p:spPr>
        <p:txBody>
          <a:bodyPr anchor="ctr" anchorCtr="0"/>
          <a:lstStyle>
            <a:lvl1pPr>
              <a:buNone/>
              <a:defRPr sz="1200">
                <a:solidFill>
                  <a:schemeClr val="bg1"/>
                </a:solidFill>
              </a:defRPr>
            </a:lvl1pPr>
          </a:lstStyle>
          <a:p>
            <a:pPr lvl="0"/>
            <a:r>
              <a:rPr lang="en-GB"/>
              <a:t>INSERT SECURITY CLASSIFICATION / DRAFT STATUS</a:t>
            </a:r>
          </a:p>
        </p:txBody>
      </p:sp>
      <p:pic>
        <p:nvPicPr>
          <p:cNvPr id="13" name="Picture 12" descr="A picture containing graphical user interface&#10;&#10;Description automatically generated">
            <a:extLst>
              <a:ext uri="{FF2B5EF4-FFF2-40B4-BE49-F238E27FC236}">
                <a16:creationId xmlns:a16="http://schemas.microsoft.com/office/drawing/2014/main" xmlns="" id="{BD103978-1E4F-434F-86EC-71F6EFB9DDF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3927" y="351799"/>
            <a:ext cx="1039871" cy="660201"/>
          </a:xfrm>
          <a:prstGeom prst="rect">
            <a:avLst/>
          </a:prstGeom>
        </p:spPr>
      </p:pic>
    </p:spTree>
    <p:extLst>
      <p:ext uri="{BB962C8B-B14F-4D97-AF65-F5344CB8AC3E}">
        <p14:creationId xmlns:p14="http://schemas.microsoft.com/office/powerpoint/2010/main" val="94206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27086" y="0"/>
            <a:ext cx="6516914" cy="6905927"/>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xmlns="" id="{BB09389E-E6D8-4BD1-8830-95AC51A431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0"/>
            <a:ext cx="9144000" cy="6911547"/>
          </a:xfrm>
          <a:prstGeom prst="rect">
            <a:avLst/>
          </a:prstGeom>
        </p:spPr>
      </p:pic>
      <p:sp>
        <p:nvSpPr>
          <p:cNvPr id="2" name="Title 1">
            <a:extLst>
              <a:ext uri="{FF2B5EF4-FFF2-40B4-BE49-F238E27FC236}">
                <a16:creationId xmlns:a16="http://schemas.microsoft.com/office/drawing/2014/main" xmlns="" id="{CE3CDAFA-EC4B-40E4-AADA-09BA174EEDC9}"/>
              </a:ext>
            </a:extLst>
          </p:cNvPr>
          <p:cNvSpPr>
            <a:spLocks noGrp="1"/>
          </p:cNvSpPr>
          <p:nvPr>
            <p:ph type="ctrTitle" hasCustomPrompt="1"/>
          </p:nvPr>
        </p:nvSpPr>
        <p:spPr>
          <a:xfrm>
            <a:off x="362399" y="2502684"/>
            <a:ext cx="4108934" cy="1332715"/>
          </a:xfrm>
        </p:spPr>
        <p:txBody>
          <a:bodyPr anchor="t" anchorCtr="0">
            <a:noAutofit/>
          </a:bodyPr>
          <a:lstStyle>
            <a:lvl1pPr algn="l">
              <a:lnSpc>
                <a:spcPct val="90000"/>
              </a:lnSpc>
              <a:defRPr sz="4800">
                <a:solidFill>
                  <a:schemeClr val="bg1"/>
                </a:solidFill>
              </a:defRPr>
            </a:lvl1pPr>
          </a:lstStyle>
          <a:p>
            <a:r>
              <a:rPr lang="en-US"/>
              <a:t>Click to edit title</a:t>
            </a:r>
            <a:endParaRPr lang="en-GB"/>
          </a:p>
        </p:txBody>
      </p:sp>
      <p:sp>
        <p:nvSpPr>
          <p:cNvPr id="3" name="Subtitle 2">
            <a:extLst>
              <a:ext uri="{FF2B5EF4-FFF2-40B4-BE49-F238E27FC236}">
                <a16:creationId xmlns:a16="http://schemas.microsoft.com/office/drawing/2014/main" xmlns="" id="{C0370FA5-49A7-404D-97CB-01135F8F2279}"/>
              </a:ext>
            </a:extLst>
          </p:cNvPr>
          <p:cNvSpPr>
            <a:spLocks noGrp="1"/>
          </p:cNvSpPr>
          <p:nvPr>
            <p:ph type="subTitle" idx="1" hasCustomPrompt="1"/>
          </p:nvPr>
        </p:nvSpPr>
        <p:spPr>
          <a:xfrm>
            <a:off x="340930" y="3835399"/>
            <a:ext cx="4130402" cy="772877"/>
          </a:xfrm>
        </p:spPr>
        <p:txBody>
          <a:bodyPr/>
          <a:lstStyle>
            <a:lvl1pPr marL="0" indent="0" algn="l">
              <a:lnSpc>
                <a:spcPct val="90000"/>
              </a:lnSpc>
              <a:buNone/>
              <a:defRPr sz="4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4" name="Date Placeholder 3">
            <a:extLst>
              <a:ext uri="{FF2B5EF4-FFF2-40B4-BE49-F238E27FC236}">
                <a16:creationId xmlns:a16="http://schemas.microsoft.com/office/drawing/2014/main" xmlns="" id="{4F94BCD7-3107-480B-99BB-C1FE11F6639F}"/>
              </a:ext>
            </a:extLst>
          </p:cNvPr>
          <p:cNvSpPr>
            <a:spLocks noGrp="1"/>
          </p:cNvSpPr>
          <p:nvPr>
            <p:ph type="dt" sz="half" idx="10"/>
          </p:nvPr>
        </p:nvSpPr>
        <p:spPr/>
        <p:txBody>
          <a:bodyPr/>
          <a:lstStyle/>
          <a:p>
            <a:fld id="{53AFE318-FF18-472E-9BE3-D7CF1431235B}" type="datetime1">
              <a:rPr lang="en-GB" smtClean="0"/>
              <a:t>14/05/2021</a:t>
            </a:fld>
            <a:endParaRPr lang="en-GB"/>
          </a:p>
        </p:txBody>
      </p:sp>
      <p:sp>
        <p:nvSpPr>
          <p:cNvPr id="6" name="Slide Number Placeholder 5">
            <a:extLst>
              <a:ext uri="{FF2B5EF4-FFF2-40B4-BE49-F238E27FC236}">
                <a16:creationId xmlns:a16="http://schemas.microsoft.com/office/drawing/2014/main" xmlns="" id="{4A4824DC-FA49-4850-AA45-25103D73EB64}"/>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0" name="Text Placeholder 9">
            <a:extLst>
              <a:ext uri="{FF2B5EF4-FFF2-40B4-BE49-F238E27FC236}">
                <a16:creationId xmlns:a16="http://schemas.microsoft.com/office/drawing/2014/main" xmlns="" id="{FFD209D4-B103-4993-ADF3-9AD1A667349F}"/>
              </a:ext>
            </a:extLst>
          </p:cNvPr>
          <p:cNvSpPr>
            <a:spLocks noGrp="1"/>
          </p:cNvSpPr>
          <p:nvPr>
            <p:ph type="body" sz="quarter" idx="13"/>
          </p:nvPr>
        </p:nvSpPr>
        <p:spPr>
          <a:xfrm>
            <a:off x="340930" y="4648845"/>
            <a:ext cx="4130402" cy="698347"/>
          </a:xfrm>
        </p:spPr>
        <p:txBody>
          <a:bodyPr/>
          <a:lstStyle>
            <a:lvl1pPr>
              <a:buNone/>
              <a:defRPr sz="1600">
                <a:solidFill>
                  <a:schemeClr val="bg1"/>
                </a:solidFill>
              </a:defRPr>
            </a:lvl1pPr>
          </a:lstStyle>
          <a:p>
            <a:pPr lvl="0"/>
            <a:r>
              <a:rPr lang="en-US"/>
              <a:t>Edit Master text styles</a:t>
            </a:r>
          </a:p>
        </p:txBody>
      </p:sp>
      <p:sp>
        <p:nvSpPr>
          <p:cNvPr id="13" name="Text Placeholder 7">
            <a:extLst>
              <a:ext uri="{FF2B5EF4-FFF2-40B4-BE49-F238E27FC236}">
                <a16:creationId xmlns:a16="http://schemas.microsoft.com/office/drawing/2014/main" xmlns="" id="{A8440923-ECE0-4C9A-A034-12616DFC86FD}"/>
              </a:ext>
            </a:extLst>
          </p:cNvPr>
          <p:cNvSpPr>
            <a:spLocks noGrp="1"/>
          </p:cNvSpPr>
          <p:nvPr>
            <p:ph type="body" sz="quarter" idx="14" hasCustomPrompt="1"/>
          </p:nvPr>
        </p:nvSpPr>
        <p:spPr>
          <a:xfrm>
            <a:off x="374485" y="6302066"/>
            <a:ext cx="4039200" cy="298760"/>
          </a:xfrm>
        </p:spPr>
        <p:txBody>
          <a:bodyPr anchor="ctr" anchorCtr="0"/>
          <a:lstStyle>
            <a:lvl1pPr>
              <a:buNone/>
              <a:defRPr sz="1200">
                <a:solidFill>
                  <a:schemeClr val="tx1"/>
                </a:solidFill>
              </a:defRPr>
            </a:lvl1pPr>
          </a:lstStyle>
          <a:p>
            <a:pPr lvl="0"/>
            <a:r>
              <a:rPr lang="en-GB"/>
              <a:t>INSERT SECURITY CLASSIFICATION / DRAFT STATUS</a:t>
            </a:r>
          </a:p>
        </p:txBody>
      </p:sp>
      <p:pic>
        <p:nvPicPr>
          <p:cNvPr id="11" name="Picture 10" descr="A picture containing graphical user interface&#10;&#10;Description automatically generated">
            <a:extLst>
              <a:ext uri="{FF2B5EF4-FFF2-40B4-BE49-F238E27FC236}">
                <a16:creationId xmlns:a16="http://schemas.microsoft.com/office/drawing/2014/main" xmlns="" id="{32191448-3095-4D99-B520-B39893C96548}"/>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3927" y="351799"/>
            <a:ext cx="1039871" cy="660201"/>
          </a:xfrm>
          <a:prstGeom prst="rect">
            <a:avLst/>
          </a:prstGeom>
        </p:spPr>
      </p:pic>
    </p:spTree>
    <p:extLst>
      <p:ext uri="{BB962C8B-B14F-4D97-AF65-F5344CB8AC3E}">
        <p14:creationId xmlns:p14="http://schemas.microsoft.com/office/powerpoint/2010/main" val="3277895106"/>
      </p:ext>
    </p:extLst>
  </p:cSld>
  <p:clrMapOvr>
    <a:masterClrMapping/>
  </p:clrMapOvr>
  <p:extLst>
    <p:ext uri="{DCECCB84-F9BA-43D5-87BE-67443E8EF086}">
      <p15:sldGuideLst xmlns:p15="http://schemas.microsoft.com/office/powerpoint/2012/main" xmlns="">
        <p15:guide id="1" pos="189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33FD2-D86C-49E6-A07D-14C3CE2B4D04}"/>
              </a:ext>
            </a:extLst>
          </p:cNvPr>
          <p:cNvSpPr>
            <a:spLocks noGrp="1"/>
          </p:cNvSpPr>
          <p:nvPr>
            <p:ph type="title" hasCustomPrompt="1"/>
          </p:nvPr>
        </p:nvSpPr>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xmlns="" id="{927A20EA-0D21-4E2F-ACC4-3E0917E04F3C}"/>
              </a:ext>
            </a:extLst>
          </p:cNvPr>
          <p:cNvSpPr>
            <a:spLocks noGrp="1"/>
          </p:cNvSpPr>
          <p:nvPr>
            <p:ph idx="1" hasCustomPrompt="1"/>
          </p:nvPr>
        </p:nvSpPr>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D8F0BAB-2E53-4BDE-BB81-AC0004E32C56}"/>
              </a:ext>
            </a:extLst>
          </p:cNvPr>
          <p:cNvSpPr>
            <a:spLocks noGrp="1"/>
          </p:cNvSpPr>
          <p:nvPr>
            <p:ph type="dt" sz="half" idx="10"/>
          </p:nvPr>
        </p:nvSpPr>
        <p:spPr/>
        <p:txBody>
          <a:bodyPr/>
          <a:lstStyle/>
          <a:p>
            <a:fld id="{226F4C9D-7CCF-4488-92F2-7A0A0362CA32}" type="datetime1">
              <a:rPr lang="en-GB" smtClean="0"/>
              <a:t>14/05/2021</a:t>
            </a:fld>
            <a:endParaRPr lang="en-GB"/>
          </a:p>
        </p:txBody>
      </p:sp>
      <p:sp>
        <p:nvSpPr>
          <p:cNvPr id="5" name="Footer Placeholder 4">
            <a:extLst>
              <a:ext uri="{FF2B5EF4-FFF2-40B4-BE49-F238E27FC236}">
                <a16:creationId xmlns:a16="http://schemas.microsoft.com/office/drawing/2014/main" xmlns="" id="{795FCFCE-00E3-447F-98E9-AF0FF8CC87B4}"/>
              </a:ext>
            </a:extLst>
          </p:cNvPr>
          <p:cNvSpPr>
            <a:spLocks noGrp="1"/>
          </p:cNvSpPr>
          <p:nvPr>
            <p:ph type="ftr" sz="quarter" idx="11"/>
          </p:nvPr>
        </p:nvSpPr>
        <p:spPr/>
        <p:txBody>
          <a:bodyPr/>
          <a:lstStyle/>
          <a:p>
            <a:r>
              <a:rPr lang="en-GB"/>
              <a:t>Stakeholder Toolkit May 2021</a:t>
            </a:r>
          </a:p>
        </p:txBody>
      </p:sp>
      <p:sp>
        <p:nvSpPr>
          <p:cNvPr id="6" name="Slide Number Placeholder 5">
            <a:extLst>
              <a:ext uri="{FF2B5EF4-FFF2-40B4-BE49-F238E27FC236}">
                <a16:creationId xmlns:a16="http://schemas.microsoft.com/office/drawing/2014/main" xmlns=""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55674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Content and graphic">
    <p:spTree>
      <p:nvGrpSpPr>
        <p:cNvPr id="1" name=""/>
        <p:cNvGrpSpPr/>
        <p:nvPr/>
      </p:nvGrpSpPr>
      <p:grpSpPr>
        <a:xfrm>
          <a:off x="0" y="0"/>
          <a:ext cx="0" cy="0"/>
          <a:chOff x="0" y="0"/>
          <a:chExt cx="0" cy="0"/>
        </a:xfrm>
      </p:grpSpPr>
      <p:pic>
        <p:nvPicPr>
          <p:cNvPr id="13" name="Picture 12" descr="Shape, arrow&#10;&#10;Description automatically generated">
            <a:extLst>
              <a:ext uri="{FF2B5EF4-FFF2-40B4-BE49-F238E27FC236}">
                <a16:creationId xmlns:a16="http://schemas.microsoft.com/office/drawing/2014/main" xmlns="" id="{B628AF11-C2ED-46B5-88F4-2C7834C710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42646"/>
          </a:xfrm>
          <a:prstGeom prst="rect">
            <a:avLst/>
          </a:prstGeom>
        </p:spPr>
      </p:pic>
      <p:sp>
        <p:nvSpPr>
          <p:cNvPr id="2" name="Title 1">
            <a:extLst>
              <a:ext uri="{FF2B5EF4-FFF2-40B4-BE49-F238E27FC236}">
                <a16:creationId xmlns:a16="http://schemas.microsoft.com/office/drawing/2014/main" xmlns="" id="{4A933FD2-D86C-49E6-A07D-14C3CE2B4D04}"/>
              </a:ext>
            </a:extLst>
          </p:cNvPr>
          <p:cNvSpPr>
            <a:spLocks noGrp="1"/>
          </p:cNvSpPr>
          <p:nvPr>
            <p:ph type="title" hasCustomPrompt="1"/>
          </p:nvPr>
        </p:nvSpPr>
        <p:spPr>
          <a:xfrm>
            <a:off x="370800" y="327600"/>
            <a:ext cx="5460887" cy="1249200"/>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xmlns="" id="{927A20EA-0D21-4E2F-ACC4-3E0917E04F3C}"/>
              </a:ext>
            </a:extLst>
          </p:cNvPr>
          <p:cNvSpPr>
            <a:spLocks noGrp="1"/>
          </p:cNvSpPr>
          <p:nvPr>
            <p:ph idx="1" hasCustomPrompt="1"/>
          </p:nvPr>
        </p:nvSpPr>
        <p:spPr>
          <a:xfrm>
            <a:off x="370800" y="2889250"/>
            <a:ext cx="4179094" cy="284624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D8F0BAB-2E53-4BDE-BB81-AC0004E32C56}"/>
              </a:ext>
            </a:extLst>
          </p:cNvPr>
          <p:cNvSpPr>
            <a:spLocks noGrp="1"/>
          </p:cNvSpPr>
          <p:nvPr>
            <p:ph type="dt" sz="half" idx="10"/>
          </p:nvPr>
        </p:nvSpPr>
        <p:spPr/>
        <p:txBody>
          <a:bodyPr/>
          <a:lstStyle/>
          <a:p>
            <a:fld id="{61D4902E-973D-48A4-B91C-72C9870C7F4F}" type="datetime1">
              <a:rPr lang="en-GB" smtClean="0"/>
              <a:t>14/05/2021</a:t>
            </a:fld>
            <a:endParaRPr lang="en-GB"/>
          </a:p>
        </p:txBody>
      </p:sp>
      <p:sp>
        <p:nvSpPr>
          <p:cNvPr id="5" name="Footer Placeholder 4">
            <a:extLst>
              <a:ext uri="{FF2B5EF4-FFF2-40B4-BE49-F238E27FC236}">
                <a16:creationId xmlns:a16="http://schemas.microsoft.com/office/drawing/2014/main" xmlns="" id="{795FCFCE-00E3-447F-98E9-AF0FF8CC87B4}"/>
              </a:ext>
            </a:extLst>
          </p:cNvPr>
          <p:cNvSpPr>
            <a:spLocks noGrp="1"/>
          </p:cNvSpPr>
          <p:nvPr>
            <p:ph type="ftr" sz="quarter" idx="11"/>
          </p:nvPr>
        </p:nvSpPr>
        <p:spPr/>
        <p:txBody>
          <a:bodyPr/>
          <a:lstStyle/>
          <a:p>
            <a:r>
              <a:rPr lang="en-GB"/>
              <a:t>Stakeholder Toolkit May 2021</a:t>
            </a:r>
          </a:p>
        </p:txBody>
      </p:sp>
      <p:sp>
        <p:nvSpPr>
          <p:cNvPr id="6" name="Slide Number Placeholder 5">
            <a:extLst>
              <a:ext uri="{FF2B5EF4-FFF2-40B4-BE49-F238E27FC236}">
                <a16:creationId xmlns:a16="http://schemas.microsoft.com/office/drawing/2014/main" xmlns=""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3876077525"/>
      </p:ext>
    </p:extLst>
  </p:cSld>
  <p:clrMapOvr>
    <a:masterClrMapping/>
  </p:clrMapOvr>
  <p:extLst>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Content and pictur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89424" y="0"/>
            <a:ext cx="4754576" cy="6867235"/>
          </a:xfrm>
          <a:prstGeom prst="rect">
            <a:avLst/>
          </a:prstGeom>
        </p:spPr>
      </p:pic>
      <p:pic>
        <p:nvPicPr>
          <p:cNvPr id="12" name="Picture 11">
            <a:extLst>
              <a:ext uri="{FF2B5EF4-FFF2-40B4-BE49-F238E27FC236}">
                <a16:creationId xmlns:a16="http://schemas.microsoft.com/office/drawing/2014/main" xmlns="" id="{4161B853-96B7-4B86-B0B1-52B4B30CABD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771" r="-475"/>
          <a:stretch/>
        </p:blipFill>
        <p:spPr>
          <a:xfrm>
            <a:off x="0" y="0"/>
            <a:ext cx="9234435" cy="6867235"/>
          </a:xfrm>
          <a:prstGeom prst="rect">
            <a:avLst/>
          </a:prstGeom>
        </p:spPr>
      </p:pic>
      <p:sp>
        <p:nvSpPr>
          <p:cNvPr id="2" name="Title 1">
            <a:extLst>
              <a:ext uri="{FF2B5EF4-FFF2-40B4-BE49-F238E27FC236}">
                <a16:creationId xmlns:a16="http://schemas.microsoft.com/office/drawing/2014/main" xmlns="" id="{4A933FD2-D86C-49E6-A07D-14C3CE2B4D04}"/>
              </a:ext>
            </a:extLst>
          </p:cNvPr>
          <p:cNvSpPr>
            <a:spLocks noGrp="1"/>
          </p:cNvSpPr>
          <p:nvPr>
            <p:ph type="title" hasCustomPrompt="1"/>
          </p:nvPr>
        </p:nvSpPr>
        <p:spPr>
          <a:xfrm>
            <a:off x="370800" y="327600"/>
            <a:ext cx="5460887" cy="1249200"/>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xmlns="" id="{927A20EA-0D21-4E2F-ACC4-3E0917E04F3C}"/>
              </a:ext>
            </a:extLst>
          </p:cNvPr>
          <p:cNvSpPr>
            <a:spLocks noGrp="1"/>
          </p:cNvSpPr>
          <p:nvPr>
            <p:ph idx="1" hasCustomPrompt="1"/>
          </p:nvPr>
        </p:nvSpPr>
        <p:spPr>
          <a:xfrm>
            <a:off x="370800" y="1846800"/>
            <a:ext cx="4164688" cy="388869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D8F0BAB-2E53-4BDE-BB81-AC0004E32C56}"/>
              </a:ext>
            </a:extLst>
          </p:cNvPr>
          <p:cNvSpPr>
            <a:spLocks noGrp="1"/>
          </p:cNvSpPr>
          <p:nvPr>
            <p:ph type="dt" sz="half" idx="10"/>
          </p:nvPr>
        </p:nvSpPr>
        <p:spPr/>
        <p:txBody>
          <a:bodyPr/>
          <a:lstStyle/>
          <a:p>
            <a:fld id="{963EEE6B-5FA0-4084-99B7-956C24DFB814}" type="datetime1">
              <a:rPr lang="en-GB" smtClean="0"/>
              <a:t>14/05/2021</a:t>
            </a:fld>
            <a:endParaRPr lang="en-GB"/>
          </a:p>
        </p:txBody>
      </p:sp>
      <p:sp>
        <p:nvSpPr>
          <p:cNvPr id="5" name="Footer Placeholder 4">
            <a:extLst>
              <a:ext uri="{FF2B5EF4-FFF2-40B4-BE49-F238E27FC236}">
                <a16:creationId xmlns:a16="http://schemas.microsoft.com/office/drawing/2014/main" xmlns="" id="{795FCFCE-00E3-447F-98E9-AF0FF8CC87B4}"/>
              </a:ext>
            </a:extLst>
          </p:cNvPr>
          <p:cNvSpPr>
            <a:spLocks noGrp="1"/>
          </p:cNvSpPr>
          <p:nvPr>
            <p:ph type="ftr" sz="quarter" idx="11"/>
          </p:nvPr>
        </p:nvSpPr>
        <p:spPr/>
        <p:txBody>
          <a:bodyPr/>
          <a:lstStyle/>
          <a:p>
            <a:r>
              <a:rPr lang="en-GB"/>
              <a:t>Stakeholder Toolkit May 2021</a:t>
            </a:r>
          </a:p>
        </p:txBody>
      </p:sp>
      <p:sp>
        <p:nvSpPr>
          <p:cNvPr id="6" name="Slide Number Placeholder 5">
            <a:extLst>
              <a:ext uri="{FF2B5EF4-FFF2-40B4-BE49-F238E27FC236}">
                <a16:creationId xmlns:a16="http://schemas.microsoft.com/office/drawing/2014/main" xmlns=""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10" name="Picture 9">
            <a:extLst>
              <a:ext uri="{FF2B5EF4-FFF2-40B4-BE49-F238E27FC236}">
                <a16:creationId xmlns:a16="http://schemas.microsoft.com/office/drawing/2014/main" xmlns="" id="{3109E40A-2A35-42C0-A550-F2C34C341B0E}"/>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117752523"/>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Content and picture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44690" y="0"/>
            <a:ext cx="4852189" cy="6858000"/>
          </a:xfrm>
          <a:prstGeom prst="rect">
            <a:avLst/>
          </a:prstGeom>
        </p:spPr>
      </p:pic>
      <p:pic>
        <p:nvPicPr>
          <p:cNvPr id="18" name="Picture 17" descr="Shape&#10;&#10;Description automatically generated">
            <a:extLst>
              <a:ext uri="{FF2B5EF4-FFF2-40B4-BE49-F238E27FC236}">
                <a16:creationId xmlns:a16="http://schemas.microsoft.com/office/drawing/2014/main" xmlns="" id="{C5F4C4FA-064B-46B8-BE76-35EAB795C23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336004" cy="6858000"/>
          </a:xfrm>
          <a:prstGeom prst="rect">
            <a:avLst/>
          </a:prstGeom>
        </p:spPr>
      </p:pic>
      <p:sp>
        <p:nvSpPr>
          <p:cNvPr id="2" name="Title 1">
            <a:extLst>
              <a:ext uri="{FF2B5EF4-FFF2-40B4-BE49-F238E27FC236}">
                <a16:creationId xmlns:a16="http://schemas.microsoft.com/office/drawing/2014/main" xmlns="" id="{4A933FD2-D86C-49E6-A07D-14C3CE2B4D04}"/>
              </a:ext>
            </a:extLst>
          </p:cNvPr>
          <p:cNvSpPr>
            <a:spLocks noGrp="1"/>
          </p:cNvSpPr>
          <p:nvPr>
            <p:ph type="title" hasCustomPrompt="1"/>
          </p:nvPr>
        </p:nvSpPr>
        <p:spPr>
          <a:xfrm>
            <a:off x="370800" y="327600"/>
            <a:ext cx="5460887" cy="1249200"/>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xmlns="" id="{927A20EA-0D21-4E2F-ACC4-3E0917E04F3C}"/>
              </a:ext>
            </a:extLst>
          </p:cNvPr>
          <p:cNvSpPr>
            <a:spLocks noGrp="1"/>
          </p:cNvSpPr>
          <p:nvPr>
            <p:ph idx="1" hasCustomPrompt="1"/>
          </p:nvPr>
        </p:nvSpPr>
        <p:spPr>
          <a:xfrm>
            <a:off x="370800" y="1846800"/>
            <a:ext cx="4164688" cy="388869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D8F0BAB-2E53-4BDE-BB81-AC0004E32C56}"/>
              </a:ext>
            </a:extLst>
          </p:cNvPr>
          <p:cNvSpPr>
            <a:spLocks noGrp="1"/>
          </p:cNvSpPr>
          <p:nvPr>
            <p:ph type="dt" sz="half" idx="10"/>
          </p:nvPr>
        </p:nvSpPr>
        <p:spPr/>
        <p:txBody>
          <a:bodyPr/>
          <a:lstStyle/>
          <a:p>
            <a:fld id="{5A6E9B82-E367-4EEE-8009-83447008BB19}" type="datetime1">
              <a:rPr lang="en-GB" smtClean="0"/>
              <a:t>14/05/2021</a:t>
            </a:fld>
            <a:endParaRPr lang="en-GB"/>
          </a:p>
        </p:txBody>
      </p:sp>
      <p:sp>
        <p:nvSpPr>
          <p:cNvPr id="5" name="Footer Placeholder 4">
            <a:extLst>
              <a:ext uri="{FF2B5EF4-FFF2-40B4-BE49-F238E27FC236}">
                <a16:creationId xmlns:a16="http://schemas.microsoft.com/office/drawing/2014/main" xmlns="" id="{795FCFCE-00E3-447F-98E9-AF0FF8CC87B4}"/>
              </a:ext>
            </a:extLst>
          </p:cNvPr>
          <p:cNvSpPr>
            <a:spLocks noGrp="1"/>
          </p:cNvSpPr>
          <p:nvPr>
            <p:ph type="ftr" sz="quarter" idx="11"/>
          </p:nvPr>
        </p:nvSpPr>
        <p:spPr/>
        <p:txBody>
          <a:bodyPr/>
          <a:lstStyle/>
          <a:p>
            <a:r>
              <a:rPr lang="en-GB"/>
              <a:t>Stakeholder Toolkit May 2021</a:t>
            </a:r>
          </a:p>
        </p:txBody>
      </p:sp>
      <p:sp>
        <p:nvSpPr>
          <p:cNvPr id="6" name="Slide Number Placeholder 5">
            <a:extLst>
              <a:ext uri="{FF2B5EF4-FFF2-40B4-BE49-F238E27FC236}">
                <a16:creationId xmlns:a16="http://schemas.microsoft.com/office/drawing/2014/main" xmlns=""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10" name="Picture 9">
            <a:extLst>
              <a:ext uri="{FF2B5EF4-FFF2-40B4-BE49-F238E27FC236}">
                <a16:creationId xmlns:a16="http://schemas.microsoft.com/office/drawing/2014/main" xmlns="" id="{9D919258-74D1-4BB2-A7D6-0E6558EAA37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1996596428"/>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_1">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xmlns="" id="{0D0656F2-9426-449C-8AB0-D61AC34C21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2184" y="5553513"/>
            <a:ext cx="2661816" cy="1304488"/>
          </a:xfrm>
          <a:prstGeom prst="rect">
            <a:avLst/>
          </a:prstGeom>
        </p:spPr>
      </p:pic>
      <p:sp>
        <p:nvSpPr>
          <p:cNvPr id="2" name="Title 1">
            <a:extLst>
              <a:ext uri="{FF2B5EF4-FFF2-40B4-BE49-F238E27FC236}">
                <a16:creationId xmlns:a16="http://schemas.microsoft.com/office/drawing/2014/main" xmlns="" id="{4A933FD2-D86C-49E6-A07D-14C3CE2B4D04}"/>
              </a:ext>
            </a:extLst>
          </p:cNvPr>
          <p:cNvSpPr>
            <a:spLocks noGrp="1"/>
          </p:cNvSpPr>
          <p:nvPr>
            <p:ph type="title" hasCustomPrompt="1"/>
          </p:nvPr>
        </p:nvSpPr>
        <p:spPr>
          <a:xfrm>
            <a:off x="371476" y="325968"/>
            <a:ext cx="6900862" cy="1250421"/>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xmlns="" id="{927A20EA-0D21-4E2F-ACC4-3E0917E04F3C}"/>
              </a:ext>
            </a:extLst>
          </p:cNvPr>
          <p:cNvSpPr>
            <a:spLocks noGrp="1"/>
          </p:cNvSpPr>
          <p:nvPr>
            <p:ph idx="1" hasCustomPrompt="1"/>
          </p:nvPr>
        </p:nvSpPr>
        <p:spPr>
          <a:xfrm>
            <a:off x="371477" y="1845355"/>
            <a:ext cx="6900862" cy="388869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D8F0BAB-2E53-4BDE-BB81-AC0004E32C56}"/>
              </a:ext>
            </a:extLst>
          </p:cNvPr>
          <p:cNvSpPr>
            <a:spLocks noGrp="1"/>
          </p:cNvSpPr>
          <p:nvPr>
            <p:ph type="dt" sz="half" idx="10"/>
          </p:nvPr>
        </p:nvSpPr>
        <p:spPr/>
        <p:txBody>
          <a:bodyPr/>
          <a:lstStyle/>
          <a:p>
            <a:fld id="{38046F86-923A-4E27-8CBD-B68BAC1E2B23}" type="datetime1">
              <a:rPr lang="en-GB" smtClean="0"/>
              <a:t>14/05/2021</a:t>
            </a:fld>
            <a:endParaRPr lang="en-GB"/>
          </a:p>
        </p:txBody>
      </p:sp>
      <p:sp>
        <p:nvSpPr>
          <p:cNvPr id="5" name="Footer Placeholder 4">
            <a:extLst>
              <a:ext uri="{FF2B5EF4-FFF2-40B4-BE49-F238E27FC236}">
                <a16:creationId xmlns:a16="http://schemas.microsoft.com/office/drawing/2014/main" xmlns="" id="{795FCFCE-00E3-447F-98E9-AF0FF8CC87B4}"/>
              </a:ext>
            </a:extLst>
          </p:cNvPr>
          <p:cNvSpPr>
            <a:spLocks noGrp="1"/>
          </p:cNvSpPr>
          <p:nvPr>
            <p:ph type="ftr" sz="quarter" idx="11"/>
          </p:nvPr>
        </p:nvSpPr>
        <p:spPr/>
        <p:txBody>
          <a:bodyPr/>
          <a:lstStyle/>
          <a:p>
            <a:r>
              <a:rPr lang="en-GB"/>
              <a:t>Stakeholder Toolkit May 2021</a:t>
            </a:r>
          </a:p>
        </p:txBody>
      </p:sp>
      <p:sp>
        <p:nvSpPr>
          <p:cNvPr id="6" name="Slide Number Placeholder 5">
            <a:extLst>
              <a:ext uri="{FF2B5EF4-FFF2-40B4-BE49-F238E27FC236}">
                <a16:creationId xmlns:a16="http://schemas.microsoft.com/office/drawing/2014/main" xmlns=""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101600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26D5C50-436E-4229-BA72-2D200375BB51}"/>
              </a:ext>
            </a:extLst>
          </p:cNvPr>
          <p:cNvSpPr>
            <a:spLocks noGrp="1"/>
          </p:cNvSpPr>
          <p:nvPr>
            <p:ph type="title"/>
          </p:nvPr>
        </p:nvSpPr>
        <p:spPr>
          <a:xfrm>
            <a:off x="371476" y="325968"/>
            <a:ext cx="8412162" cy="1250421"/>
          </a:xfrm>
          <a:prstGeom prst="rect">
            <a:avLst/>
          </a:prstGeom>
        </p:spPr>
        <p:txBody>
          <a:bodyPr vert="horz" lIns="0" tIns="0" rIns="0" bIns="0" rtlCol="0" anchor="t" anchorCtr="0">
            <a:noAutofit/>
          </a:bodyPr>
          <a:lstStyle/>
          <a:p>
            <a:r>
              <a:rPr lang="en-US"/>
              <a:t>Click to edit title</a:t>
            </a:r>
            <a:endParaRPr lang="en-GB"/>
          </a:p>
        </p:txBody>
      </p:sp>
      <p:sp>
        <p:nvSpPr>
          <p:cNvPr id="3" name="Text Placeholder 2">
            <a:extLst>
              <a:ext uri="{FF2B5EF4-FFF2-40B4-BE49-F238E27FC236}">
                <a16:creationId xmlns:a16="http://schemas.microsoft.com/office/drawing/2014/main" xmlns="" id="{563FA3E5-0B93-495B-AE27-AE619B1C7957}"/>
              </a:ext>
            </a:extLst>
          </p:cNvPr>
          <p:cNvSpPr>
            <a:spLocks noGrp="1"/>
          </p:cNvSpPr>
          <p:nvPr>
            <p:ph type="body" idx="1"/>
          </p:nvPr>
        </p:nvSpPr>
        <p:spPr>
          <a:xfrm>
            <a:off x="371476" y="1845355"/>
            <a:ext cx="8423275" cy="3888695"/>
          </a:xfrm>
          <a:prstGeom prst="rect">
            <a:avLst/>
          </a:prstGeom>
        </p:spPr>
        <p:txBody>
          <a:bodyPr vert="horz" lIns="0" tIns="0" rIns="0" bIns="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74DBB6F-9A36-441D-9BB9-1F32FE541879}"/>
              </a:ext>
            </a:extLst>
          </p:cNvPr>
          <p:cNvSpPr>
            <a:spLocks noGrp="1"/>
          </p:cNvSpPr>
          <p:nvPr>
            <p:ph type="dt" sz="half" idx="2"/>
          </p:nvPr>
        </p:nvSpPr>
        <p:spPr>
          <a:xfrm>
            <a:off x="278606" y="722226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3DEEB-06EE-4498-873E-CFFE8B9CE876}" type="datetime1">
              <a:rPr lang="en-GB" smtClean="0"/>
              <a:t>14/05/2021</a:t>
            </a:fld>
            <a:endParaRPr lang="en-GB"/>
          </a:p>
        </p:txBody>
      </p:sp>
      <p:sp>
        <p:nvSpPr>
          <p:cNvPr id="5" name="Footer Placeholder 4">
            <a:extLst>
              <a:ext uri="{FF2B5EF4-FFF2-40B4-BE49-F238E27FC236}">
                <a16:creationId xmlns:a16="http://schemas.microsoft.com/office/drawing/2014/main" xmlns="" id="{630F3454-7D82-42C0-8A0F-3B535FCED205}"/>
              </a:ext>
            </a:extLst>
          </p:cNvPr>
          <p:cNvSpPr>
            <a:spLocks noGrp="1"/>
          </p:cNvSpPr>
          <p:nvPr>
            <p:ph type="ftr" sz="quarter" idx="3"/>
          </p:nvPr>
        </p:nvSpPr>
        <p:spPr>
          <a:xfrm>
            <a:off x="2661010" y="6340155"/>
            <a:ext cx="3828741" cy="180908"/>
          </a:xfrm>
          <a:prstGeom prst="rect">
            <a:avLst/>
          </a:prstGeom>
        </p:spPr>
        <p:txBody>
          <a:bodyPr vert="horz" lIns="0" tIns="0" rIns="0" bIns="0" rtlCol="0" anchor="ctr"/>
          <a:lstStyle>
            <a:lvl1pPr algn="ctr">
              <a:defRPr sz="800">
                <a:solidFill>
                  <a:schemeClr val="tx1"/>
                </a:solidFill>
              </a:defRPr>
            </a:lvl1pPr>
          </a:lstStyle>
          <a:p>
            <a:r>
              <a:rPr lang="en-GB"/>
              <a:t>Stakeholder Toolkit May 2021</a:t>
            </a:r>
            <a:endParaRPr lang="en-GB" sz="800"/>
          </a:p>
        </p:txBody>
      </p:sp>
      <p:sp>
        <p:nvSpPr>
          <p:cNvPr id="6" name="Slide Number Placeholder 5">
            <a:extLst>
              <a:ext uri="{FF2B5EF4-FFF2-40B4-BE49-F238E27FC236}">
                <a16:creationId xmlns:a16="http://schemas.microsoft.com/office/drawing/2014/main" xmlns="" id="{A7999B28-17A1-4609-80B9-FC51E4DD889D}"/>
              </a:ext>
            </a:extLst>
          </p:cNvPr>
          <p:cNvSpPr>
            <a:spLocks noGrp="1"/>
          </p:cNvSpPr>
          <p:nvPr>
            <p:ph type="sldNum" sz="quarter" idx="4"/>
          </p:nvPr>
        </p:nvSpPr>
        <p:spPr>
          <a:xfrm>
            <a:off x="6807992" y="719004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3CBB2-9ABF-4D19-8234-691D70D0F573}" type="slidenum">
              <a:rPr lang="en-GB" smtClean="0"/>
              <a:t>‹#›</a:t>
            </a:fld>
            <a:endParaRPr lang="en-GB"/>
          </a:p>
        </p:txBody>
      </p:sp>
      <p:pic>
        <p:nvPicPr>
          <p:cNvPr id="8" name="Picture 7">
            <a:extLst>
              <a:ext uri="{FF2B5EF4-FFF2-40B4-BE49-F238E27FC236}">
                <a16:creationId xmlns:a16="http://schemas.microsoft.com/office/drawing/2014/main" xmlns="" id="{FE72C7D8-3A20-40D8-ADE2-400DF8B0937B}"/>
              </a:ext>
            </a:extLst>
          </p:cNvPr>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361632" y="6325591"/>
            <a:ext cx="1665655" cy="178081"/>
          </a:xfrm>
          <a:prstGeom prst="rect">
            <a:avLst/>
          </a:prstGeom>
        </p:spPr>
      </p:pic>
    </p:spTree>
    <p:extLst>
      <p:ext uri="{BB962C8B-B14F-4D97-AF65-F5344CB8AC3E}">
        <p14:creationId xmlns:p14="http://schemas.microsoft.com/office/powerpoint/2010/main" val="371550300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50" r:id="rId5"/>
    <p:sldLayoutId id="2147483666" r:id="rId6"/>
    <p:sldLayoutId id="2147483671" r:id="rId7"/>
    <p:sldLayoutId id="2147483672" r:id="rId8"/>
    <p:sldLayoutId id="2147483673" r:id="rId9"/>
    <p:sldLayoutId id="2147483674" r:id="rId10"/>
    <p:sldLayoutId id="2147483675" r:id="rId11"/>
    <p:sldLayoutId id="2147483676" r:id="rId12"/>
    <p:sldLayoutId id="2147483651" r:id="rId13"/>
    <p:sldLayoutId id="2147483669" r:id="rId14"/>
    <p:sldLayoutId id="2147483670" r:id="rId15"/>
    <p:sldLayoutId id="2147483654" r:id="rId16"/>
    <p:sldLayoutId id="2147483655" r:id="rId17"/>
  </p:sldLayoutIdLst>
  <p:hf sldNum="0" hdr="0" dt="0"/>
  <p:txStyles>
    <p:titleStyle>
      <a:lvl1pPr algn="l" defTabSz="914400" rtl="0" eaLnBrk="1" latinLnBrk="0" hangingPunct="1">
        <a:lnSpc>
          <a:spcPct val="90000"/>
        </a:lnSpc>
        <a:spcBef>
          <a:spcPct val="0"/>
        </a:spcBef>
        <a:buNone/>
        <a:defRPr sz="3800" b="1" kern="1200">
          <a:solidFill>
            <a:srgbClr val="0E115F"/>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SzPct val="110000"/>
        <a:buFont typeface="Arial" panose="020B0604020202020204" pitchFamily="34" charset="0"/>
        <a:buChar char="•"/>
        <a:defRPr sz="1800" b="1" kern="1200">
          <a:solidFill>
            <a:srgbClr val="006AB0"/>
          </a:solidFill>
          <a:latin typeface="+mn-lt"/>
          <a:ea typeface="+mn-ea"/>
          <a:cs typeface="+mn-cs"/>
        </a:defRPr>
      </a:lvl1pPr>
      <a:lvl2pPr marL="230400" indent="-230400" algn="l" defTabSz="914400" rtl="0" eaLnBrk="1" latinLnBrk="0" hangingPunct="1">
        <a:lnSpc>
          <a:spcPct val="9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627063" indent="-38100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862013" indent="-234950" algn="l" defTabSz="914400" rtl="0" eaLnBrk="1" latinLnBrk="0" hangingPunct="1">
        <a:lnSpc>
          <a:spcPct val="9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4pPr>
      <a:lvl5pPr marL="1260475" indent="-398463"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26">
          <p15:clr>
            <a:srgbClr val="F26B43"/>
          </p15:clr>
        </p15:guide>
        <p15:guide id="2" pos="5534">
          <p15:clr>
            <a:srgbClr val="F26B43"/>
          </p15:clr>
        </p15:guide>
        <p15:guide id="3" pos="2880">
          <p15:clr>
            <a:srgbClr val="F26B43"/>
          </p15:clr>
        </p15:guide>
        <p15:guide id="4" orient="horz" pos="4072">
          <p15:clr>
            <a:srgbClr val="F26B43"/>
          </p15:clr>
        </p15:guide>
        <p15:guide id="5" orient="horz" pos="1145">
          <p15:clr>
            <a:srgbClr val="F26B43"/>
          </p15:clr>
        </p15:guide>
        <p15:guide id="6" orient="horz" pos="3612">
          <p15:clr>
            <a:srgbClr val="F26B43"/>
          </p15:clr>
        </p15:guide>
        <p15:guide id="7" pos="45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hs.uk/nhs-services/online-services/nhs-app/" TargetMode="External"/><Relationship Id="rId2" Type="http://schemas.openxmlformats.org/officeDocument/2006/relationships/hyperlink" Target="https://www.gov.uk/guidance/demonstrating-your-covid-19-vaccination-status-when-travelling-abroad"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foreign-travel-advice" TargetMode="External"/><Relationship Id="rId2" Type="http://schemas.openxmlformats.org/officeDocument/2006/relationships/hyperlink" Target="https://www.gov.uk/guidance/demonstrating-your-covid-19-vaccination-status-when-travelling-abroad?fbclid=IwAR3hyALflxv1E23La5WJBabvZV7t0KBqxBKOCnxuxr2RzbU_ywUNwuX0UsM"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quarantinehotelbookings.ctmportal.co.uk/" TargetMode="External"/><Relationship Id="rId2" Type="http://schemas.openxmlformats.org/officeDocument/2006/relationships/hyperlink" Target="http://www.gov.uk/coronavirus"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quarantinehotelbookings.ctmportal.co.uk/"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www.gov.uk/coronavirus" TargetMode="External"/><Relationship Id="rId2" Type="http://schemas.openxmlformats.org/officeDocument/2006/relationships/hyperlink" Target="https://www.gov.uk/guidance/transport-measures-to-protect-the-uk-from-variant-strains-of-covid-19"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www.gov.uk/coronavirus"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hyperlink" Target="http://www.gov.uk/coronavirus"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hyperlink" Target="http://www.gov.uk/coronavirus"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hyperlink" Target="http://www.gov.uk/coronavirus"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coronavirusresources.phe.gov.uk/" TargetMode="External"/><Relationship Id="rId2" Type="http://schemas.openxmlformats.org/officeDocument/2006/relationships/hyperlink" Target="https://extranet.dft.gov.uk/safer-transport-campaign/guidance-for-travelling-abroad/"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s://coronavirusresources.phe.gov.uk/" TargetMode="External"/><Relationship Id="rId7" Type="http://schemas.openxmlformats.org/officeDocument/2006/relationships/image" Target="../media/image28.jpeg"/><Relationship Id="rId2" Type="http://schemas.openxmlformats.org/officeDocument/2006/relationships/hyperlink" Target="https://extranet.dft.gov.uk/safer-transport-campaign/guidance-for-travelling-abroad/" TargetMode="External"/><Relationship Id="rId1" Type="http://schemas.openxmlformats.org/officeDocument/2006/relationships/slideLayout" Target="../slideLayouts/slideLayout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homeoffice.brandworkz.com/BMS/albums/?album=2483&amp;lightboxAccessID=E66EDE47-E067-4A44-99257D14DD0DF4E3" TargetMode="External"/><Relationship Id="rId1" Type="http://schemas.openxmlformats.org/officeDocument/2006/relationships/slideLayout" Target="../slideLayouts/slideLayout9.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coronavirusresources.phe.gov.uk/" TargetMode="External"/><Relationship Id="rId1" Type="http://schemas.openxmlformats.org/officeDocument/2006/relationships/slideLayout" Target="../slideLayouts/slideLayout9.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travel-abroad" TargetMode="External"/><Relationship Id="rId2" Type="http://schemas.openxmlformats.org/officeDocument/2006/relationships/hyperlink" Target="https://www.gov.uk/guidance/red-amber-and-green-list-rules-for-entering-england" TargetMode="External"/><Relationship Id="rId1" Type="http://schemas.openxmlformats.org/officeDocument/2006/relationships/slideLayout" Target="../slideLayouts/slideLayout11.xml"/><Relationship Id="rId5" Type="http://schemas.openxmlformats.org/officeDocument/2006/relationships/hyperlink" Target="https://www.gov.uk/guidance/red-amber-and-green-list-rules-for-entering-england#red-list" TargetMode="External"/><Relationship Id="rId4" Type="http://schemas.openxmlformats.org/officeDocument/2006/relationships/hyperlink" Target="https://www.gov.uk/guidance/red-amber-and-green-list-rules-for-entering-england#amber-lis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hyperlink" Target="https://www.gov.uk/travel-abroad"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foreign-travel-advice" TargetMode="External"/><Relationship Id="rId2" Type="http://schemas.openxmlformats.org/officeDocument/2006/relationships/hyperlink" Target="https://urldefense.com/v3/__https:/eur03.safelinks.protection.outlook.com/?url=http*3A*2F*2Fgov.uk*2Fcheck-passport&amp;data=04*7C01*7CDanielle.McGuigan*40fco.gov.uk*7C6b9b029b85234bca3fd508d9000df3fe*7Cd3a2d0d37cc84f52bbf985bd43d94279*7C0*7C0*7C637540882184482869*7CUnknown*7CTWFpbGZsb3d8eyJWIjoiMC4wLjAwMDAiLCJQIjoiV2luMzIiLCJBTiI6Ik1haWwiLCJXVCI6Mn0*3D*7C1000&amp;sdata=kxfyyicJdljhBho*2B729JNAU7X3taq3dG5q3SB*2Fw9Q3k*3D&amp;reserved=0__;JSUlJSUlJSUlJSUlJSUlJSUlJQ!!HEBAkwG3r5RD!uNmErM4U00r3r868WUsuTWn_b5_ht2FIEjrIfsHWcHc9E4qQMUoTz2YSLBZLM21CC0ktDg$" TargetMode="External"/><Relationship Id="rId1" Type="http://schemas.openxmlformats.org/officeDocument/2006/relationships/slideLayout" Target="../slideLayouts/slideLayout9.xml"/><Relationship Id="rId5" Type="http://schemas.openxmlformats.org/officeDocument/2006/relationships/hyperlink" Target="https://www.gov.uk/uk-border-control" TargetMode="External"/><Relationship Id="rId4" Type="http://schemas.openxmlformats.org/officeDocument/2006/relationships/hyperlink" Target="http://gov.uk/travel-abroa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4DF5013-DF10-4DD2-A423-DE8C49CBE22D}"/>
              </a:ext>
            </a:extLst>
          </p:cNvPr>
          <p:cNvSpPr>
            <a:spLocks noGrp="1"/>
          </p:cNvSpPr>
          <p:nvPr>
            <p:ph type="ctrTitle"/>
          </p:nvPr>
        </p:nvSpPr>
        <p:spPr/>
        <p:txBody>
          <a:bodyPr/>
          <a:lstStyle/>
          <a:p>
            <a:r>
              <a:rPr lang="en-GB"/>
              <a:t>I</a:t>
            </a:r>
            <a:r>
              <a:rPr lang="en-GB" sz="4400"/>
              <a:t>nternational Travel</a:t>
            </a:r>
            <a:r>
              <a:rPr lang="en-GB"/>
              <a:t> Restart</a:t>
            </a:r>
          </a:p>
        </p:txBody>
      </p:sp>
      <p:sp>
        <p:nvSpPr>
          <p:cNvPr id="7" name="Subtitle 6">
            <a:extLst>
              <a:ext uri="{FF2B5EF4-FFF2-40B4-BE49-F238E27FC236}">
                <a16:creationId xmlns:a16="http://schemas.microsoft.com/office/drawing/2014/main" xmlns="" id="{5BACD1B8-D612-47B7-886D-F2268D4CFF41}"/>
              </a:ext>
            </a:extLst>
          </p:cNvPr>
          <p:cNvSpPr>
            <a:spLocks noGrp="1"/>
          </p:cNvSpPr>
          <p:nvPr>
            <p:ph type="subTitle" idx="1"/>
          </p:nvPr>
        </p:nvSpPr>
        <p:spPr/>
        <p:txBody>
          <a:bodyPr vert="horz" lIns="0" tIns="0" rIns="0" bIns="0" rtlCol="0" anchor="t">
            <a:noAutofit/>
          </a:bodyPr>
          <a:lstStyle/>
          <a:p>
            <a:r>
              <a:rPr lang="en-GB"/>
              <a:t>Stakeholder Communications Toolkit</a:t>
            </a:r>
          </a:p>
          <a:p>
            <a:endParaRPr lang="en-GB">
              <a:cs typeface="Arial"/>
            </a:endParaRPr>
          </a:p>
          <a:p>
            <a:r>
              <a:rPr lang="en-GB" sz="2400" b="1">
                <a:cs typeface="Arial"/>
              </a:rPr>
              <a:t> May 2021</a:t>
            </a:r>
          </a:p>
        </p:txBody>
      </p:sp>
    </p:spTree>
    <p:extLst>
      <p:ext uri="{BB962C8B-B14F-4D97-AF65-F5344CB8AC3E}">
        <p14:creationId xmlns:p14="http://schemas.microsoft.com/office/powerpoint/2010/main" val="33260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D2E926-07EE-45F4-92C4-1B5E02751D1F}"/>
              </a:ext>
            </a:extLst>
          </p:cNvPr>
          <p:cNvSpPr>
            <a:spLocks noGrp="1"/>
          </p:cNvSpPr>
          <p:nvPr>
            <p:ph type="title"/>
          </p:nvPr>
        </p:nvSpPr>
        <p:spPr>
          <a:xfrm>
            <a:off x="371475" y="309640"/>
            <a:ext cx="8337095" cy="648303"/>
          </a:xfrm>
        </p:spPr>
        <p:txBody>
          <a:bodyPr/>
          <a:lstStyle/>
          <a:p>
            <a:r>
              <a:rPr lang="en-GB" sz="3200"/>
              <a:t>Covid vaccination status - Background</a:t>
            </a:r>
          </a:p>
        </p:txBody>
      </p:sp>
      <p:sp>
        <p:nvSpPr>
          <p:cNvPr id="3" name="Content Placeholder 2">
            <a:extLst>
              <a:ext uri="{FF2B5EF4-FFF2-40B4-BE49-F238E27FC236}">
                <a16:creationId xmlns:a16="http://schemas.microsoft.com/office/drawing/2014/main" xmlns="" id="{10E26BC4-0A20-4981-88E0-A9CECDA269B0}"/>
              </a:ext>
            </a:extLst>
          </p:cNvPr>
          <p:cNvSpPr>
            <a:spLocks noGrp="1"/>
          </p:cNvSpPr>
          <p:nvPr>
            <p:ph idx="1"/>
          </p:nvPr>
        </p:nvSpPr>
        <p:spPr>
          <a:xfrm>
            <a:off x="371476" y="948778"/>
            <a:ext cx="8248541" cy="5013788"/>
          </a:xfrm>
        </p:spPr>
        <p:txBody>
          <a:bodyPr vert="horz" lIns="0" tIns="0" rIns="0" bIns="0" rtlCol="0" anchor="t">
            <a:noAutofit/>
          </a:bodyPr>
          <a:lstStyle/>
          <a:p>
            <a:pPr marL="285750" indent="-285750">
              <a:spcAft>
                <a:spcPts val="0"/>
              </a:spcAft>
              <a:buFont typeface="Arial,Sans-Serif"/>
              <a:buChar char="•"/>
            </a:pPr>
            <a:r>
              <a:rPr lang="en-GB" sz="1600" b="0">
                <a:ea typeface="+mn-lt"/>
                <a:cs typeface="+mn-lt"/>
              </a:rPr>
              <a:t>COVID-19 vaccination status is available to people who live in England </a:t>
            </a:r>
            <a:r>
              <a:rPr lang="en-GB" sz="1600">
                <a:ea typeface="+mn-lt"/>
                <a:cs typeface="+mn-lt"/>
              </a:rPr>
              <a:t>from 17 May.</a:t>
            </a:r>
            <a:r>
              <a:rPr lang="en-GB" sz="1600" b="0">
                <a:ea typeface="+mn-lt"/>
                <a:cs typeface="+mn-lt"/>
              </a:rPr>
              <a:t> </a:t>
            </a:r>
            <a:br>
              <a:rPr lang="en-GB" sz="1600" b="0">
                <a:ea typeface="+mn-lt"/>
                <a:cs typeface="+mn-lt"/>
              </a:rPr>
            </a:br>
            <a:r>
              <a:rPr lang="en-GB" sz="1600" b="0">
                <a:ea typeface="+mn-lt"/>
                <a:cs typeface="+mn-lt"/>
              </a:rPr>
              <a:t> </a:t>
            </a:r>
            <a:endParaRPr lang="en-US" sz="1600" b="0">
              <a:ea typeface="+mn-lt"/>
              <a:cs typeface="+mn-lt"/>
            </a:endParaRPr>
          </a:p>
          <a:p>
            <a:pPr marL="0" indent="0">
              <a:spcAft>
                <a:spcPts val="0"/>
              </a:spcAft>
              <a:buNone/>
            </a:pPr>
            <a:r>
              <a:rPr lang="en-GB" sz="1600" b="0">
                <a:ea typeface="+mn-lt"/>
                <a:cs typeface="+mn-lt"/>
              </a:rPr>
              <a:t>(</a:t>
            </a:r>
            <a:r>
              <a:rPr lang="en-GB" sz="1600" b="0">
                <a:solidFill>
                  <a:srgbClr val="0082CA"/>
                </a:solidFill>
                <a:ea typeface="+mn-lt"/>
                <a:cs typeface="+mn-lt"/>
                <a:hlinkClick r:id="rId2"/>
              </a:rPr>
              <a:t>https://www.gov.uk/guidance/demonstrating-your-covid-19-vaccination-status-when-travelling-abroad</a:t>
            </a:r>
            <a:r>
              <a:rPr lang="en-GB" sz="1600" b="0">
                <a:ea typeface="+mn-lt"/>
                <a:cs typeface="+mn-lt"/>
              </a:rPr>
              <a:t>) </a:t>
            </a:r>
            <a:endParaRPr lang="en-US" sz="1600" b="0">
              <a:ea typeface="+mn-lt"/>
              <a:cs typeface="+mn-lt"/>
            </a:endParaRPr>
          </a:p>
          <a:p>
            <a:pPr marL="0" indent="0">
              <a:spcAft>
                <a:spcPts val="0"/>
              </a:spcAft>
              <a:buNone/>
            </a:pPr>
            <a:endParaRPr lang="en-US" sz="1600" b="0">
              <a:ea typeface="+mn-lt"/>
              <a:cs typeface="+mn-lt"/>
            </a:endParaRPr>
          </a:p>
          <a:p>
            <a:pPr marL="0" indent="0">
              <a:spcAft>
                <a:spcPts val="0"/>
              </a:spcAft>
              <a:buNone/>
            </a:pPr>
            <a:r>
              <a:rPr lang="en-GB" sz="1600">
                <a:ea typeface="+mn-lt"/>
                <a:cs typeface="+mn-lt"/>
              </a:rPr>
              <a:t>How to access a COVID-19 vaccination status</a:t>
            </a:r>
            <a:r>
              <a:rPr lang="en-GB" sz="1600" b="0">
                <a:ea typeface="+mn-lt"/>
                <a:cs typeface="+mn-lt"/>
              </a:rPr>
              <a:t> :</a:t>
            </a:r>
            <a:endParaRPr lang="en-US" sz="1600" b="0">
              <a:ea typeface="+mn-lt"/>
              <a:cs typeface="+mn-lt"/>
            </a:endParaRPr>
          </a:p>
          <a:p>
            <a:pPr marL="0" indent="0">
              <a:spcAft>
                <a:spcPts val="0"/>
              </a:spcAft>
              <a:buNone/>
            </a:pPr>
            <a:endParaRPr lang="en-GB" sz="1600" b="0">
              <a:ea typeface="+mn-lt"/>
              <a:cs typeface="+mn-lt"/>
            </a:endParaRPr>
          </a:p>
          <a:p>
            <a:pPr marL="285750" indent="-285750">
              <a:spcAft>
                <a:spcPts val="0"/>
              </a:spcAft>
              <a:buFont typeface="Arial,Sans-Serif"/>
              <a:buChar char="•"/>
            </a:pPr>
            <a:r>
              <a:rPr lang="en-GB" sz="1600" b="0">
                <a:ea typeface="+mn-lt"/>
                <a:cs typeface="+mn-lt"/>
              </a:rPr>
              <a:t>English passengers can access their COVID-19 vaccination status through the free </a:t>
            </a:r>
            <a:r>
              <a:rPr lang="en-GB" sz="1600" b="0">
                <a:solidFill>
                  <a:srgbClr val="0082CA"/>
                </a:solidFill>
                <a:ea typeface="+mn-lt"/>
                <a:cs typeface="+mn-lt"/>
                <a:hlinkClick r:id="rId3"/>
              </a:rPr>
              <a:t>NHS App</a:t>
            </a:r>
            <a:r>
              <a:rPr lang="en-GB" sz="1600" b="0">
                <a:ea typeface="+mn-lt"/>
                <a:cs typeface="+mn-lt"/>
              </a:rPr>
              <a:t> </a:t>
            </a:r>
            <a:r>
              <a:rPr lang="en-GB" sz="1600">
                <a:ea typeface="+mn-lt"/>
                <a:cs typeface="+mn-lt"/>
              </a:rPr>
              <a:t>from 17 May</a:t>
            </a:r>
            <a:r>
              <a:rPr lang="en-GB" sz="1600" b="0">
                <a:ea typeface="+mn-lt"/>
                <a:cs typeface="+mn-lt"/>
              </a:rPr>
              <a:t>. Passengers can access the app through mobile devices such as a smartphone or by tablet. Proof of their COVID-19 vaccination status will be shown within the NHS App. We recommend that they register with the app before booking international travel. </a:t>
            </a:r>
          </a:p>
          <a:p>
            <a:pPr marL="285750" indent="-285750">
              <a:spcAft>
                <a:spcPts val="0"/>
              </a:spcAft>
              <a:buFont typeface="Arial,Sans-Serif"/>
              <a:buChar char="•"/>
            </a:pPr>
            <a:endParaRPr lang="en-GB" sz="1600" b="0">
              <a:ea typeface="+mn-lt"/>
              <a:cs typeface="+mn-lt"/>
            </a:endParaRPr>
          </a:p>
          <a:p>
            <a:pPr marL="285750" indent="-285750">
              <a:spcAft>
                <a:spcPts val="0"/>
              </a:spcAft>
              <a:buFont typeface="Arial,Sans-Serif"/>
              <a:buChar char="•"/>
            </a:pPr>
            <a:r>
              <a:rPr lang="en-GB" sz="1600" b="0">
                <a:ea typeface="+mn-lt"/>
                <a:cs typeface="+mn-lt"/>
              </a:rPr>
              <a:t>If they do not have access to a smartphone and know that the country they are travelling to requires COVID-19 vaccination status, they can call the NHS helpline on 119 (from 17 May) and ask for a letter to be posted to them. </a:t>
            </a:r>
            <a:r>
              <a:rPr lang="en-GB" sz="1600" b="0">
                <a:cs typeface="Arial"/>
              </a:rPr>
              <a:t>This must be at least 5 working days after they've completed their full course of the vaccine. We expect the letter to take 7 working days to reach them.</a:t>
            </a:r>
            <a:endParaRPr lang="en-GB" sz="1600">
              <a:cs typeface="Arial"/>
            </a:endParaRPr>
          </a:p>
          <a:p>
            <a:pPr marL="0" indent="0">
              <a:buNone/>
            </a:pPr>
            <a:r>
              <a:rPr lang="en-GB"/>
              <a:t/>
            </a:r>
            <a:br>
              <a:rPr lang="en-GB"/>
            </a:br>
            <a:endParaRPr lang="en-GB"/>
          </a:p>
        </p:txBody>
      </p:sp>
      <p:sp>
        <p:nvSpPr>
          <p:cNvPr id="4" name="Footer Placeholder 3">
            <a:extLst>
              <a:ext uri="{FF2B5EF4-FFF2-40B4-BE49-F238E27FC236}">
                <a16:creationId xmlns:a16="http://schemas.microsoft.com/office/drawing/2014/main" xmlns="" id="{48EA1D75-A883-4DD7-8A33-D63EFE45635E}"/>
              </a:ext>
            </a:extLst>
          </p:cNvPr>
          <p:cNvSpPr>
            <a:spLocks noGrp="1"/>
          </p:cNvSpPr>
          <p:nvPr>
            <p:ph type="ftr" sz="quarter" idx="11"/>
          </p:nvPr>
        </p:nvSpPr>
        <p:spPr/>
        <p:txBody>
          <a:bodyPr/>
          <a:lstStyle/>
          <a:p>
            <a:r>
              <a:rPr lang="en-GB"/>
              <a:t>Stakeholder Toolkit May 2021</a:t>
            </a:r>
          </a:p>
        </p:txBody>
      </p:sp>
    </p:spTree>
    <p:extLst>
      <p:ext uri="{BB962C8B-B14F-4D97-AF65-F5344CB8AC3E}">
        <p14:creationId xmlns:p14="http://schemas.microsoft.com/office/powerpoint/2010/main" val="1887062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44876-799E-4089-8468-E4FFAC30817F}"/>
              </a:ext>
            </a:extLst>
          </p:cNvPr>
          <p:cNvSpPr>
            <a:spLocks noGrp="1"/>
          </p:cNvSpPr>
          <p:nvPr>
            <p:ph type="title"/>
          </p:nvPr>
        </p:nvSpPr>
        <p:spPr>
          <a:xfrm>
            <a:off x="371475" y="325968"/>
            <a:ext cx="8598353" cy="1250421"/>
          </a:xfrm>
        </p:spPr>
        <p:txBody>
          <a:bodyPr/>
          <a:lstStyle/>
          <a:p>
            <a:r>
              <a:rPr lang="en-GB" sz="3600"/>
              <a:t>Covid status – what this means for your staff</a:t>
            </a:r>
          </a:p>
        </p:txBody>
      </p:sp>
      <p:sp>
        <p:nvSpPr>
          <p:cNvPr id="3" name="Content Placeholder 2">
            <a:extLst>
              <a:ext uri="{FF2B5EF4-FFF2-40B4-BE49-F238E27FC236}">
                <a16:creationId xmlns:a16="http://schemas.microsoft.com/office/drawing/2014/main" xmlns="" id="{17139E58-1209-4A3F-936E-A82646971F11}"/>
              </a:ext>
            </a:extLst>
          </p:cNvPr>
          <p:cNvSpPr>
            <a:spLocks noGrp="1"/>
          </p:cNvSpPr>
          <p:nvPr>
            <p:ph idx="1"/>
          </p:nvPr>
        </p:nvSpPr>
        <p:spPr>
          <a:xfrm>
            <a:off x="284802" y="1637474"/>
            <a:ext cx="8401048" cy="4816155"/>
          </a:xfrm>
        </p:spPr>
        <p:txBody>
          <a:bodyPr vert="horz" lIns="0" tIns="0" rIns="0" bIns="0" rtlCol="0" anchor="t">
            <a:noAutofit/>
          </a:bodyPr>
          <a:lstStyle/>
          <a:p>
            <a:pPr>
              <a:buFont typeface="Arial"/>
              <a:buChar char="•"/>
            </a:pPr>
            <a:r>
              <a:rPr lang="en-GB" sz="1600" b="0">
                <a:cs typeface="Arial"/>
              </a:rPr>
              <a:t>Demonstrating vaccination status is an additional layer of Covid-19 security that</a:t>
            </a:r>
            <a:r>
              <a:rPr lang="en-GB" sz="1600" b="0">
                <a:ea typeface="+mn-lt"/>
                <a:cs typeface="+mn-lt"/>
              </a:rPr>
              <a:t> may be required to be undertaken by check-in staff  because of destination country legal requirements for inbound travellers.</a:t>
            </a:r>
            <a:endParaRPr lang="en-US" sz="1600" b="0">
              <a:cs typeface="Arial"/>
            </a:endParaRPr>
          </a:p>
          <a:p>
            <a:pPr>
              <a:buFont typeface="Arial"/>
              <a:buChar char="•"/>
            </a:pPr>
            <a:r>
              <a:rPr lang="en-GB" sz="1600" b="0">
                <a:ea typeface="+mn-lt"/>
                <a:cs typeface="+mn-lt"/>
              </a:rPr>
              <a:t>Operators should acquire their own legal advice on destination country travel requirements for inbound passengers.</a:t>
            </a:r>
            <a:endParaRPr lang="en-GB"/>
          </a:p>
          <a:p>
            <a:pPr>
              <a:buFont typeface="Arial"/>
              <a:buChar char="•"/>
            </a:pPr>
            <a:endParaRPr lang="en-GB" sz="1600" b="0" dirty="0">
              <a:cs typeface="Arial"/>
            </a:endParaRPr>
          </a:p>
          <a:p>
            <a:pPr marL="0" indent="0">
              <a:buNone/>
            </a:pPr>
            <a:r>
              <a:rPr lang="en-GB" sz="1600">
                <a:cs typeface="Arial"/>
              </a:rPr>
              <a:t>From 17 May check-in staff may be asked to check:</a:t>
            </a:r>
            <a:endParaRPr lang="en-US" sz="1600" b="0">
              <a:ea typeface="+mn-lt"/>
              <a:cs typeface="+mn-lt"/>
            </a:endParaRPr>
          </a:p>
          <a:p>
            <a:pPr marL="285750" indent="-285750">
              <a:buFont typeface="Arial,Sans-Serif"/>
              <a:buChar char="•"/>
            </a:pPr>
            <a:r>
              <a:rPr lang="en-GB" sz="1600" b="0">
                <a:cs typeface="Arial"/>
              </a:rPr>
              <a:t>The name on a passengers’ Covid-19 vaccination status is the same as on their passport.</a:t>
            </a:r>
            <a:endParaRPr lang="en-US" sz="1600" b="0">
              <a:ea typeface="+mn-lt"/>
              <a:cs typeface="+mn-lt"/>
            </a:endParaRPr>
          </a:p>
          <a:p>
            <a:pPr marL="285750" indent="-285750">
              <a:buFont typeface="Arial,Sans-Serif"/>
              <a:buChar char="•"/>
            </a:pPr>
            <a:r>
              <a:rPr lang="en-GB" sz="1600" b="0">
                <a:cs typeface="Arial"/>
              </a:rPr>
              <a:t>The date of birth on a passengers’ Covid-19 vaccination status is the same as on their passport.</a:t>
            </a:r>
            <a:endParaRPr lang="en-US" sz="1600" b="0">
              <a:ea typeface="+mn-lt"/>
              <a:cs typeface="+mn-lt"/>
            </a:endParaRPr>
          </a:p>
          <a:p>
            <a:pPr marL="285750" indent="-285750">
              <a:buFont typeface="Arial,Sans-Serif"/>
              <a:buChar char="•"/>
            </a:pPr>
            <a:r>
              <a:rPr lang="en-GB" sz="1600" b="0">
                <a:cs typeface="Arial"/>
              </a:rPr>
              <a:t>A passengers’ Covid-19 vaccination status shows that they have had 2 doses of any approved vaccine.</a:t>
            </a:r>
            <a:endParaRPr lang="en-US" sz="1600" b="0">
              <a:ea typeface="+mn-lt"/>
              <a:cs typeface="+mn-lt"/>
            </a:endParaRPr>
          </a:p>
          <a:p>
            <a:pPr marL="285750" indent="-285750">
              <a:buFont typeface="Arial,Sans-Serif"/>
              <a:buChar char="•"/>
            </a:pPr>
            <a:r>
              <a:rPr lang="en-GB" sz="1600" b="0">
                <a:cs typeface="Arial"/>
              </a:rPr>
              <a:t>The security watermark on the paper format.</a:t>
            </a:r>
            <a:endParaRPr lang="en-US" sz="1600" b="0">
              <a:ea typeface="+mn-lt"/>
              <a:cs typeface="+mn-lt"/>
            </a:endParaRPr>
          </a:p>
          <a:p>
            <a:pPr marL="285750" indent="-285750">
              <a:buFont typeface="Arial,Sans-Serif"/>
              <a:buChar char="•"/>
            </a:pPr>
            <a:r>
              <a:rPr lang="en-GB" sz="1600" b="0">
                <a:cs typeface="Arial"/>
              </a:rPr>
              <a:t>If a passenger’s status information is not correct, check-in staff need to inform the passenger that they are not able to travel and then notify the relevant authorities if required. </a:t>
            </a:r>
            <a:endParaRPr lang="en-GB" sz="1600"/>
          </a:p>
        </p:txBody>
      </p:sp>
      <p:sp>
        <p:nvSpPr>
          <p:cNvPr id="4" name="Footer Placeholder 3">
            <a:extLst>
              <a:ext uri="{FF2B5EF4-FFF2-40B4-BE49-F238E27FC236}">
                <a16:creationId xmlns:a16="http://schemas.microsoft.com/office/drawing/2014/main" xmlns="" id="{455C8092-3118-42D9-A68E-2C9650B16B46}"/>
              </a:ext>
            </a:extLst>
          </p:cNvPr>
          <p:cNvSpPr>
            <a:spLocks noGrp="1"/>
          </p:cNvSpPr>
          <p:nvPr>
            <p:ph type="ftr" sz="quarter" idx="11"/>
          </p:nvPr>
        </p:nvSpPr>
        <p:spPr/>
        <p:txBody>
          <a:bodyPr/>
          <a:lstStyle/>
          <a:p>
            <a:r>
              <a:rPr lang="en-GB"/>
              <a:t>Stakeholder Toolkit May 2021</a:t>
            </a:r>
          </a:p>
        </p:txBody>
      </p:sp>
    </p:spTree>
    <p:extLst>
      <p:ext uri="{BB962C8B-B14F-4D97-AF65-F5344CB8AC3E}">
        <p14:creationId xmlns:p14="http://schemas.microsoft.com/office/powerpoint/2010/main" val="427302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70C328-6179-4EAC-A38E-3F12FEEB0E4E}"/>
              </a:ext>
            </a:extLst>
          </p:cNvPr>
          <p:cNvSpPr>
            <a:spLocks noGrp="1"/>
          </p:cNvSpPr>
          <p:nvPr>
            <p:ph type="title"/>
          </p:nvPr>
        </p:nvSpPr>
        <p:spPr/>
        <p:txBody>
          <a:bodyPr/>
          <a:lstStyle/>
          <a:p>
            <a:r>
              <a:rPr lang="en-GB" err="1"/>
              <a:t>Covid</a:t>
            </a:r>
            <a:r>
              <a:rPr lang="en-GB"/>
              <a:t> status – Examples</a:t>
            </a:r>
          </a:p>
        </p:txBody>
      </p:sp>
      <p:sp>
        <p:nvSpPr>
          <p:cNvPr id="3" name="Content Placeholder 2">
            <a:extLst>
              <a:ext uri="{FF2B5EF4-FFF2-40B4-BE49-F238E27FC236}">
                <a16:creationId xmlns:a16="http://schemas.microsoft.com/office/drawing/2014/main" xmlns="" id="{9AE844E1-38B2-408F-8F6F-D64FE57D08BE}"/>
              </a:ext>
            </a:extLst>
          </p:cNvPr>
          <p:cNvSpPr>
            <a:spLocks noGrp="1"/>
          </p:cNvSpPr>
          <p:nvPr>
            <p:ph idx="1"/>
          </p:nvPr>
        </p:nvSpPr>
        <p:spPr>
          <a:xfrm>
            <a:off x="371476" y="1150901"/>
            <a:ext cx="8227993" cy="4345773"/>
          </a:xfrm>
        </p:spPr>
        <p:txBody>
          <a:bodyPr vert="horz" lIns="0" tIns="0" rIns="0" bIns="0" rtlCol="0" anchor="t">
            <a:noAutofit/>
          </a:bodyPr>
          <a:lstStyle/>
          <a:p>
            <a:pPr marL="0" indent="0">
              <a:buNone/>
            </a:pPr>
            <a:r>
              <a:rPr lang="en-GB" sz="1800">
                <a:effectLst/>
                <a:latin typeface="Arial" panose="020B0604020202020204" pitchFamily="34" charset="0"/>
                <a:ea typeface="Arial" panose="020B0604020202020204" pitchFamily="34" charset="0"/>
              </a:rPr>
              <a:t>EXAMPLE COVID-19 </a:t>
            </a:r>
            <a:r>
              <a:rPr lang="en-GB">
                <a:latin typeface="Arial" panose="020B0604020202020204" pitchFamily="34" charset="0"/>
                <a:ea typeface="Arial" panose="020B0604020202020204" pitchFamily="34" charset="0"/>
              </a:rPr>
              <a:t>v</a:t>
            </a:r>
            <a:r>
              <a:rPr lang="en-GB" sz="1800">
                <a:effectLst/>
                <a:latin typeface="Arial" panose="020B0604020202020204" pitchFamily="34" charset="0"/>
                <a:ea typeface="Arial" panose="020B0604020202020204" pitchFamily="34" charset="0"/>
              </a:rPr>
              <a:t>accination </a:t>
            </a:r>
            <a:r>
              <a:rPr lang="en-GB">
                <a:latin typeface="Arial" panose="020B0604020202020204" pitchFamily="34" charset="0"/>
                <a:ea typeface="Arial" panose="020B0604020202020204" pitchFamily="34" charset="0"/>
              </a:rPr>
              <a:t>s</a:t>
            </a:r>
            <a:r>
              <a:rPr lang="en-GB" sz="1800">
                <a:effectLst/>
                <a:latin typeface="Arial" panose="020B0604020202020204" pitchFamily="34" charset="0"/>
                <a:ea typeface="Arial" panose="020B0604020202020204" pitchFamily="34" charset="0"/>
              </a:rPr>
              <a:t>tatus app screen shots</a:t>
            </a:r>
            <a:endParaRPr lang="en-GB" sz="1800" b="0">
              <a:solidFill>
                <a:srgbClr val="FF0000"/>
              </a:solidFill>
              <a:effectLst/>
              <a:latin typeface="Calibri" panose="020F0502020204030204" pitchFamily="34" charset="0"/>
              <a:ea typeface="Calibri" panose="020F0502020204030204" pitchFamily="34" charset="0"/>
            </a:endParaRPr>
          </a:p>
          <a:p>
            <a:pPr marL="0" indent="0">
              <a:buNone/>
            </a:pPr>
            <a:r>
              <a:rPr lang="en-GB" b="0">
                <a:solidFill>
                  <a:srgbClr val="FF0000"/>
                </a:solidFill>
                <a:latin typeface="Arial" panose="020B0604020202020204" pitchFamily="34" charset="0"/>
                <a:ea typeface="Calibri" panose="020F0502020204030204" pitchFamily="34" charset="0"/>
              </a:rPr>
              <a:t>Sensitive Information</a:t>
            </a:r>
            <a:endParaRPr lang="en-GB" sz="1800" b="0">
              <a:solidFill>
                <a:srgbClr val="FF0000"/>
              </a:solidFill>
              <a:effectLst/>
              <a:latin typeface="Calibri" panose="020F0502020204030204" pitchFamily="34" charset="0"/>
              <a:ea typeface="Calibri" panose="020F0502020204030204" pitchFamily="34" charset="0"/>
            </a:endParaRPr>
          </a:p>
          <a:p>
            <a:pPr marL="0" indent="0">
              <a:buNone/>
            </a:pPr>
            <a:endParaRPr lang="en-GB" b="0">
              <a:latin typeface="Arial" panose="020B0604020202020204" pitchFamily="34" charset="0"/>
              <a:ea typeface="Arial" panose="020B0604020202020204" pitchFamily="34" charset="0"/>
            </a:endParaRPr>
          </a:p>
          <a:p>
            <a:pPr marL="0" indent="0">
              <a:buNone/>
            </a:pPr>
            <a:endParaRPr lang="en-GB" sz="1800" b="0">
              <a:effectLst/>
              <a:latin typeface="Arial" panose="020B0604020202020204" pitchFamily="34" charset="0"/>
              <a:ea typeface="Arial" panose="020B0604020202020204" pitchFamily="34" charset="0"/>
            </a:endParaRPr>
          </a:p>
          <a:p>
            <a:pPr marL="0" indent="0">
              <a:buNone/>
            </a:pPr>
            <a:endParaRPr lang="en-GB" sz="1800" b="0">
              <a:effectLst/>
              <a:latin typeface="Arial" panose="020B0604020202020204" pitchFamily="34" charset="0"/>
              <a:ea typeface="Arial" panose="020B0604020202020204" pitchFamily="34" charset="0"/>
            </a:endParaRPr>
          </a:p>
          <a:p>
            <a:pPr marL="0" indent="0">
              <a:buNone/>
            </a:pPr>
            <a:endParaRPr lang="en-GB" sz="1800" b="0">
              <a:effectLst/>
              <a:latin typeface="Arial" panose="020B0604020202020204" pitchFamily="34" charset="0"/>
              <a:ea typeface="Arial" panose="020B0604020202020204" pitchFamily="34" charset="0"/>
            </a:endParaRPr>
          </a:p>
          <a:p>
            <a:pPr marL="0" indent="0">
              <a:lnSpc>
                <a:spcPct val="107000"/>
              </a:lnSpc>
              <a:spcAft>
                <a:spcPts val="800"/>
              </a:spcAft>
              <a:buNone/>
            </a:pPr>
            <a:endParaRPr lang="en-GB" sz="1800" b="0">
              <a:effectLst/>
              <a:latin typeface="Calibri" panose="020F0502020204030204" pitchFamily="34" charset="0"/>
              <a:ea typeface="Calibri" panose="020F0502020204030204" pitchFamily="34" charset="0"/>
            </a:endParaRPr>
          </a:p>
          <a:p>
            <a:pPr marL="0" indent="0">
              <a:lnSpc>
                <a:spcPct val="107000"/>
              </a:lnSpc>
              <a:spcAft>
                <a:spcPts val="800"/>
              </a:spcAft>
              <a:buNone/>
            </a:pPr>
            <a:endParaRPr lang="en-GB" sz="1800">
              <a:effectLst/>
              <a:latin typeface="Calibri" panose="020F0502020204030204" pitchFamily="34" charset="0"/>
              <a:ea typeface="Calibri" panose="020F0502020204030204" pitchFamily="34" charset="0"/>
            </a:endParaRPr>
          </a:p>
          <a:p>
            <a:pPr marL="0" indent="0">
              <a:buNone/>
            </a:pPr>
            <a:endParaRPr lang="en-GB" b="0">
              <a:latin typeface="Arial" panose="020B0604020202020204" pitchFamily="34" charset="0"/>
              <a:ea typeface="Calibri" panose="020F0502020204030204" pitchFamily="34" charset="0"/>
            </a:endParaRPr>
          </a:p>
          <a:p>
            <a:pPr marL="0" indent="0">
              <a:buNone/>
            </a:pPr>
            <a:endParaRPr lang="en-GB" sz="1800" b="0">
              <a:effectLst/>
              <a:latin typeface="Calibri" panose="020F0502020204030204" pitchFamily="34" charset="0"/>
              <a:ea typeface="Calibri" panose="020F0502020204030204" pitchFamily="34" charset="0"/>
            </a:endParaRPr>
          </a:p>
          <a:p>
            <a:pPr marL="0" indent="0">
              <a:buNone/>
            </a:pPr>
            <a:endParaRPr lang="en-GB"/>
          </a:p>
        </p:txBody>
      </p:sp>
      <p:sp>
        <p:nvSpPr>
          <p:cNvPr id="4" name="Footer Placeholder 3">
            <a:extLst>
              <a:ext uri="{FF2B5EF4-FFF2-40B4-BE49-F238E27FC236}">
                <a16:creationId xmlns:a16="http://schemas.microsoft.com/office/drawing/2014/main" xmlns="" id="{69C3F06B-A427-46DD-BBAA-9B9C2C63F2EE}"/>
              </a:ext>
            </a:extLst>
          </p:cNvPr>
          <p:cNvSpPr>
            <a:spLocks noGrp="1"/>
          </p:cNvSpPr>
          <p:nvPr>
            <p:ph type="ftr" sz="quarter" idx="11"/>
          </p:nvPr>
        </p:nvSpPr>
        <p:spPr/>
        <p:txBody>
          <a:bodyPr/>
          <a:lstStyle/>
          <a:p>
            <a:r>
              <a:rPr lang="en-GB"/>
              <a:t>Stakeholder Toolkit May 2021</a:t>
            </a:r>
          </a:p>
        </p:txBody>
      </p:sp>
      <p:pic>
        <p:nvPicPr>
          <p:cNvPr id="8" name="Picture 7">
            <a:extLst>
              <a:ext uri="{FF2B5EF4-FFF2-40B4-BE49-F238E27FC236}">
                <a16:creationId xmlns:a16="http://schemas.microsoft.com/office/drawing/2014/main" xmlns="" id="{65DD2D32-E961-4760-8366-32858B7BEB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186" y="1971846"/>
            <a:ext cx="1472225" cy="3673011"/>
          </a:xfrm>
          <a:prstGeom prst="rect">
            <a:avLst/>
          </a:prstGeom>
        </p:spPr>
      </p:pic>
      <p:sp>
        <p:nvSpPr>
          <p:cNvPr id="13" name="TextBox 12">
            <a:extLst>
              <a:ext uri="{FF2B5EF4-FFF2-40B4-BE49-F238E27FC236}">
                <a16:creationId xmlns:a16="http://schemas.microsoft.com/office/drawing/2014/main" xmlns="" id="{26979BF1-1879-48CD-89DF-E1785AD9A9CC}"/>
              </a:ext>
            </a:extLst>
          </p:cNvPr>
          <p:cNvSpPr txBox="1"/>
          <p:nvPr/>
        </p:nvSpPr>
        <p:spPr>
          <a:xfrm>
            <a:off x="5194700" y="2747045"/>
            <a:ext cx="3404769" cy="2862322"/>
          </a:xfrm>
          <a:prstGeom prst="rect">
            <a:avLst/>
          </a:prstGeom>
          <a:noFill/>
        </p:spPr>
        <p:txBody>
          <a:bodyPr wrap="square" lIns="91440" tIns="45720" rIns="91440" bIns="45720" rtlCol="0" anchor="t">
            <a:spAutoFit/>
          </a:bodyPr>
          <a:lstStyle/>
          <a:p>
            <a:r>
              <a:rPr lang="en-GB" sz="1600" b="1">
                <a:solidFill>
                  <a:srgbClr val="006AB0"/>
                </a:solidFill>
              </a:rPr>
              <a:t>Authorised status:</a:t>
            </a:r>
            <a:endParaRPr lang="en-GB" sz="1600" b="1">
              <a:solidFill>
                <a:srgbClr val="006AB0"/>
              </a:solidFill>
              <a:cs typeface="Arial"/>
            </a:endParaRPr>
          </a:p>
          <a:p>
            <a:endParaRPr lang="en-GB" sz="1600">
              <a:solidFill>
                <a:srgbClr val="006AB0"/>
              </a:solidFill>
              <a:cs typeface="Arial"/>
            </a:endParaRPr>
          </a:p>
          <a:p>
            <a:r>
              <a:rPr lang="en-GB" sz="1600">
                <a:solidFill>
                  <a:srgbClr val="006AB0"/>
                </a:solidFill>
              </a:rPr>
              <a:t>Green banner and </a:t>
            </a:r>
            <a:endParaRPr lang="en-GB" sz="1600" b="1">
              <a:solidFill>
                <a:srgbClr val="006AB0"/>
              </a:solidFill>
              <a:cs typeface="Arial"/>
            </a:endParaRPr>
          </a:p>
          <a:p>
            <a:endParaRPr lang="en-GB" sz="1600" b="1">
              <a:solidFill>
                <a:srgbClr val="006AB0"/>
              </a:solidFill>
              <a:cs typeface="Arial"/>
            </a:endParaRPr>
          </a:p>
          <a:p>
            <a:r>
              <a:rPr lang="en-GB" sz="1600">
                <a:solidFill>
                  <a:srgbClr val="006AB0"/>
                </a:solidFill>
              </a:rPr>
              <a:t>COVID-19 2 vaccines received</a:t>
            </a:r>
            <a:endParaRPr lang="en-GB" sz="1600">
              <a:solidFill>
                <a:srgbClr val="006AB0"/>
              </a:solidFill>
              <a:cs typeface="Arial"/>
            </a:endParaRPr>
          </a:p>
          <a:p>
            <a:endParaRPr lang="en-GB" sz="1600">
              <a:solidFill>
                <a:srgbClr val="006AB0"/>
              </a:solidFill>
              <a:cs typeface="Arial"/>
            </a:endParaRPr>
          </a:p>
          <a:p>
            <a:r>
              <a:rPr lang="en-GB" sz="1600">
                <a:solidFill>
                  <a:srgbClr val="006AB0"/>
                </a:solidFill>
              </a:rPr>
              <a:t>* Ask passengers to press the green banner on their app to then present their vaccine information</a:t>
            </a:r>
            <a:endParaRPr lang="en-GB" sz="1600">
              <a:solidFill>
                <a:srgbClr val="006AB0"/>
              </a:solidFill>
              <a:cs typeface="Arial"/>
            </a:endParaRPr>
          </a:p>
          <a:p>
            <a:endParaRPr lang="en-GB"/>
          </a:p>
          <a:p>
            <a:endParaRPr lang="en-GB"/>
          </a:p>
        </p:txBody>
      </p:sp>
      <p:pic>
        <p:nvPicPr>
          <p:cNvPr id="7" name="Picture 6">
            <a:extLst>
              <a:ext uri="{FF2B5EF4-FFF2-40B4-BE49-F238E27FC236}">
                <a16:creationId xmlns:a16="http://schemas.microsoft.com/office/drawing/2014/main" xmlns="" id="{F58B0FCC-2B6F-4370-9949-5ED437E2A243}"/>
              </a:ext>
            </a:extLst>
          </p:cNvPr>
          <p:cNvPicPr>
            <a:picLocks noChangeAspect="1"/>
          </p:cNvPicPr>
          <p:nvPr/>
        </p:nvPicPr>
        <p:blipFill>
          <a:blip r:embed="rId3"/>
          <a:stretch>
            <a:fillRect/>
          </a:stretch>
        </p:blipFill>
        <p:spPr>
          <a:xfrm>
            <a:off x="3288829" y="1773616"/>
            <a:ext cx="1430255" cy="4345775"/>
          </a:xfrm>
          <a:prstGeom prst="rect">
            <a:avLst/>
          </a:prstGeom>
        </p:spPr>
      </p:pic>
      <p:pic>
        <p:nvPicPr>
          <p:cNvPr id="6" name="Graphic 8" descr="Badge Tick with solid fill">
            <a:extLst>
              <a:ext uri="{FF2B5EF4-FFF2-40B4-BE49-F238E27FC236}">
                <a16:creationId xmlns:a16="http://schemas.microsoft.com/office/drawing/2014/main" xmlns="" id="{50113B88-52B6-4A45-966E-4B47CD62D81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027352" y="3214937"/>
            <a:ext cx="356191" cy="356191"/>
          </a:xfrm>
          <a:prstGeom prst="rect">
            <a:avLst/>
          </a:prstGeom>
        </p:spPr>
      </p:pic>
    </p:spTree>
    <p:extLst>
      <p:ext uri="{BB962C8B-B14F-4D97-AF65-F5344CB8AC3E}">
        <p14:creationId xmlns:p14="http://schemas.microsoft.com/office/powerpoint/2010/main" val="2455340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70C328-6179-4EAC-A38E-3F12FEEB0E4E}"/>
              </a:ext>
            </a:extLst>
          </p:cNvPr>
          <p:cNvSpPr>
            <a:spLocks noGrp="1"/>
          </p:cNvSpPr>
          <p:nvPr>
            <p:ph type="title"/>
          </p:nvPr>
        </p:nvSpPr>
        <p:spPr/>
        <p:txBody>
          <a:bodyPr/>
          <a:lstStyle/>
          <a:p>
            <a:r>
              <a:rPr lang="en-GB" err="1"/>
              <a:t>Covid</a:t>
            </a:r>
            <a:r>
              <a:rPr lang="en-GB"/>
              <a:t> status - Examples</a:t>
            </a:r>
          </a:p>
        </p:txBody>
      </p:sp>
      <p:sp>
        <p:nvSpPr>
          <p:cNvPr id="3" name="Content Placeholder 2">
            <a:extLst>
              <a:ext uri="{FF2B5EF4-FFF2-40B4-BE49-F238E27FC236}">
                <a16:creationId xmlns:a16="http://schemas.microsoft.com/office/drawing/2014/main" xmlns="" id="{9AE844E1-38B2-408F-8F6F-D64FE57D08BE}"/>
              </a:ext>
            </a:extLst>
          </p:cNvPr>
          <p:cNvSpPr>
            <a:spLocks noGrp="1"/>
          </p:cNvSpPr>
          <p:nvPr>
            <p:ph idx="1"/>
          </p:nvPr>
        </p:nvSpPr>
        <p:spPr>
          <a:xfrm>
            <a:off x="371477" y="1150901"/>
            <a:ext cx="6900862" cy="4345773"/>
          </a:xfrm>
        </p:spPr>
        <p:txBody>
          <a:bodyPr vert="horz" lIns="0" tIns="0" rIns="0" bIns="0" rtlCol="0" anchor="t">
            <a:noAutofit/>
          </a:bodyPr>
          <a:lstStyle/>
          <a:p>
            <a:pPr marL="0" indent="0">
              <a:buNone/>
            </a:pPr>
            <a:r>
              <a:rPr lang="en-GB" sz="1800">
                <a:effectLst/>
                <a:latin typeface="Arial" panose="020B0604020202020204" pitchFamily="34" charset="0"/>
                <a:ea typeface="Arial" panose="020B0604020202020204" pitchFamily="34" charset="0"/>
              </a:rPr>
              <a:t>EXAMPLE COVID-19 vaccination </a:t>
            </a:r>
            <a:r>
              <a:rPr lang="en-GB">
                <a:latin typeface="Arial" panose="020B0604020202020204" pitchFamily="34" charset="0"/>
                <a:ea typeface="Arial" panose="020B0604020202020204" pitchFamily="34" charset="0"/>
              </a:rPr>
              <a:t>s</a:t>
            </a:r>
            <a:r>
              <a:rPr lang="en-GB" sz="1800">
                <a:effectLst/>
                <a:latin typeface="Arial" panose="020B0604020202020204" pitchFamily="34" charset="0"/>
                <a:ea typeface="Arial" panose="020B0604020202020204" pitchFamily="34" charset="0"/>
              </a:rPr>
              <a:t>tatus </a:t>
            </a:r>
            <a:r>
              <a:rPr lang="en-GB">
                <a:latin typeface="Arial" panose="020B0604020202020204" pitchFamily="34" charset="0"/>
                <a:ea typeface="Arial" panose="020B0604020202020204" pitchFamily="34" charset="0"/>
              </a:rPr>
              <a:t>a</a:t>
            </a:r>
            <a:r>
              <a:rPr lang="en-GB" sz="1800">
                <a:effectLst/>
                <a:latin typeface="Arial" panose="020B0604020202020204" pitchFamily="34" charset="0"/>
                <a:ea typeface="Arial" panose="020B0604020202020204" pitchFamily="34" charset="0"/>
              </a:rPr>
              <a:t>pp screen shots</a:t>
            </a:r>
            <a:endParaRPr lang="en-GB" sz="1800" b="0">
              <a:effectLst/>
              <a:latin typeface="Calibri" panose="020F0502020204030204" pitchFamily="34" charset="0"/>
              <a:ea typeface="Calibri" panose="020F0502020204030204" pitchFamily="34" charset="0"/>
            </a:endParaRPr>
          </a:p>
          <a:p>
            <a:pPr marL="0" indent="0">
              <a:buNone/>
            </a:pPr>
            <a:r>
              <a:rPr lang="en-GB" b="0">
                <a:solidFill>
                  <a:srgbClr val="FF0000"/>
                </a:solidFill>
                <a:latin typeface="Arial" panose="020B0604020202020204" pitchFamily="34" charset="0"/>
                <a:ea typeface="Calibri" panose="020F0502020204030204" pitchFamily="34" charset="0"/>
              </a:rPr>
              <a:t>Sensitive Information</a:t>
            </a:r>
            <a:endParaRPr lang="en-GB" sz="1800" b="0">
              <a:solidFill>
                <a:srgbClr val="FF0000"/>
              </a:solidFill>
              <a:effectLst/>
              <a:latin typeface="Calibri" panose="020F0502020204030204" pitchFamily="34" charset="0"/>
              <a:ea typeface="Calibri" panose="020F0502020204030204" pitchFamily="34" charset="0"/>
            </a:endParaRPr>
          </a:p>
          <a:p>
            <a:pPr marL="0" indent="0">
              <a:buNone/>
            </a:pPr>
            <a:endParaRPr lang="en-GB" b="0">
              <a:latin typeface="Arial" panose="020B0604020202020204" pitchFamily="34" charset="0"/>
              <a:ea typeface="Arial" panose="020B0604020202020204" pitchFamily="34" charset="0"/>
            </a:endParaRPr>
          </a:p>
          <a:p>
            <a:pPr marL="0" indent="0">
              <a:buNone/>
            </a:pPr>
            <a:endParaRPr lang="en-GB" sz="1800" b="0">
              <a:effectLst/>
              <a:latin typeface="Arial" panose="020B0604020202020204" pitchFamily="34" charset="0"/>
              <a:ea typeface="Arial" panose="020B0604020202020204" pitchFamily="34" charset="0"/>
            </a:endParaRPr>
          </a:p>
          <a:p>
            <a:pPr marL="0" indent="0">
              <a:buNone/>
            </a:pPr>
            <a:endParaRPr lang="en-GB" sz="1800" b="0">
              <a:effectLst/>
              <a:latin typeface="Arial" panose="020B0604020202020204" pitchFamily="34" charset="0"/>
              <a:ea typeface="Arial" panose="020B0604020202020204" pitchFamily="34" charset="0"/>
            </a:endParaRPr>
          </a:p>
          <a:p>
            <a:pPr marL="0" indent="0">
              <a:buNone/>
            </a:pPr>
            <a:endParaRPr lang="en-GB" sz="1800" b="0">
              <a:effectLst/>
              <a:latin typeface="Arial" panose="020B0604020202020204" pitchFamily="34" charset="0"/>
              <a:ea typeface="Arial" panose="020B0604020202020204" pitchFamily="34" charset="0"/>
            </a:endParaRPr>
          </a:p>
          <a:p>
            <a:pPr marL="0" indent="0">
              <a:lnSpc>
                <a:spcPct val="107000"/>
              </a:lnSpc>
              <a:spcAft>
                <a:spcPts val="800"/>
              </a:spcAft>
              <a:buNone/>
            </a:pPr>
            <a:endParaRPr lang="en-GB" sz="1800" b="0">
              <a:effectLst/>
              <a:latin typeface="Calibri" panose="020F0502020204030204" pitchFamily="34" charset="0"/>
              <a:ea typeface="Calibri" panose="020F0502020204030204" pitchFamily="34" charset="0"/>
            </a:endParaRPr>
          </a:p>
          <a:p>
            <a:pPr marL="0" indent="0">
              <a:lnSpc>
                <a:spcPct val="107000"/>
              </a:lnSpc>
              <a:spcAft>
                <a:spcPts val="800"/>
              </a:spcAft>
              <a:buNone/>
            </a:pPr>
            <a:endParaRPr lang="en-GB" sz="1800">
              <a:effectLst/>
              <a:latin typeface="Calibri" panose="020F0502020204030204" pitchFamily="34" charset="0"/>
              <a:ea typeface="Calibri" panose="020F0502020204030204" pitchFamily="34" charset="0"/>
            </a:endParaRPr>
          </a:p>
          <a:p>
            <a:pPr marL="0" indent="0">
              <a:buNone/>
            </a:pPr>
            <a:endParaRPr lang="en-GB" b="0">
              <a:latin typeface="Arial" panose="020B0604020202020204" pitchFamily="34" charset="0"/>
              <a:ea typeface="Calibri" panose="020F0502020204030204" pitchFamily="34" charset="0"/>
            </a:endParaRPr>
          </a:p>
          <a:p>
            <a:pPr marL="0" indent="0">
              <a:buNone/>
            </a:pPr>
            <a:endParaRPr lang="en-GB" sz="1800" b="0">
              <a:effectLst/>
              <a:latin typeface="Calibri" panose="020F0502020204030204" pitchFamily="34" charset="0"/>
              <a:ea typeface="Calibri" panose="020F0502020204030204" pitchFamily="34" charset="0"/>
            </a:endParaRPr>
          </a:p>
          <a:p>
            <a:pPr marL="0" indent="0">
              <a:buNone/>
            </a:pPr>
            <a:endParaRPr lang="en-GB"/>
          </a:p>
        </p:txBody>
      </p:sp>
      <p:sp>
        <p:nvSpPr>
          <p:cNvPr id="4" name="Footer Placeholder 3">
            <a:extLst>
              <a:ext uri="{FF2B5EF4-FFF2-40B4-BE49-F238E27FC236}">
                <a16:creationId xmlns:a16="http://schemas.microsoft.com/office/drawing/2014/main" xmlns="" id="{69C3F06B-A427-46DD-BBAA-9B9C2C63F2EE}"/>
              </a:ext>
            </a:extLst>
          </p:cNvPr>
          <p:cNvSpPr>
            <a:spLocks noGrp="1"/>
          </p:cNvSpPr>
          <p:nvPr>
            <p:ph type="ftr" sz="quarter" idx="11"/>
          </p:nvPr>
        </p:nvSpPr>
        <p:spPr/>
        <p:txBody>
          <a:bodyPr/>
          <a:lstStyle/>
          <a:p>
            <a:r>
              <a:rPr lang="en-GB"/>
              <a:t>Stakeholder Toolkit May 2021</a:t>
            </a:r>
          </a:p>
        </p:txBody>
      </p:sp>
      <p:pic>
        <p:nvPicPr>
          <p:cNvPr id="12" name="Picture 11" descr="A picture containing graphical user interface&#10;&#10;Description automatically generated">
            <a:extLst>
              <a:ext uri="{FF2B5EF4-FFF2-40B4-BE49-F238E27FC236}">
                <a16:creationId xmlns:a16="http://schemas.microsoft.com/office/drawing/2014/main" xmlns="" id="{F4B6C695-D596-43BD-9A23-6984FDD48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21" y="2034088"/>
            <a:ext cx="1635245" cy="3673011"/>
          </a:xfrm>
          <a:prstGeom prst="rect">
            <a:avLst/>
          </a:prstGeom>
        </p:spPr>
      </p:pic>
      <p:sp>
        <p:nvSpPr>
          <p:cNvPr id="5" name="TextBox 4">
            <a:extLst>
              <a:ext uri="{FF2B5EF4-FFF2-40B4-BE49-F238E27FC236}">
                <a16:creationId xmlns:a16="http://schemas.microsoft.com/office/drawing/2014/main" xmlns="" id="{22351EEA-E203-48D2-B036-C4393C71614A}"/>
              </a:ext>
            </a:extLst>
          </p:cNvPr>
          <p:cNvSpPr txBox="1"/>
          <p:nvPr/>
        </p:nvSpPr>
        <p:spPr>
          <a:xfrm>
            <a:off x="3292867" y="2772395"/>
            <a:ext cx="2758611" cy="1569660"/>
          </a:xfrm>
          <a:prstGeom prst="rect">
            <a:avLst/>
          </a:prstGeom>
          <a:noFill/>
        </p:spPr>
        <p:txBody>
          <a:bodyPr wrap="square" lIns="91440" tIns="45720" rIns="91440" bIns="45720" rtlCol="0" anchor="t">
            <a:spAutoFit/>
          </a:bodyPr>
          <a:lstStyle/>
          <a:p>
            <a:r>
              <a:rPr lang="en-GB" sz="1600" b="1">
                <a:solidFill>
                  <a:srgbClr val="006AB0"/>
                </a:solidFill>
              </a:rPr>
              <a:t>Unauthorised status:</a:t>
            </a:r>
            <a:endParaRPr lang="en-GB" sz="1600" b="1">
              <a:solidFill>
                <a:srgbClr val="006AB0"/>
              </a:solidFill>
              <a:cs typeface="Arial"/>
            </a:endParaRPr>
          </a:p>
          <a:p>
            <a:endParaRPr lang="en-GB" sz="1600">
              <a:solidFill>
                <a:srgbClr val="006AB0"/>
              </a:solidFill>
              <a:cs typeface="Arial"/>
            </a:endParaRPr>
          </a:p>
          <a:p>
            <a:pPr marL="285750" indent="-285750">
              <a:buFont typeface="Arial"/>
              <a:buChar char="•"/>
            </a:pPr>
            <a:r>
              <a:rPr lang="en-GB" sz="1600">
                <a:solidFill>
                  <a:srgbClr val="006AB0"/>
                </a:solidFill>
              </a:rPr>
              <a:t>Amber banner</a:t>
            </a:r>
            <a:endParaRPr lang="en-GB" sz="1600">
              <a:solidFill>
                <a:srgbClr val="006AB0"/>
              </a:solidFill>
              <a:cs typeface="Arial"/>
            </a:endParaRPr>
          </a:p>
          <a:p>
            <a:endParaRPr lang="en-GB" sz="1600">
              <a:solidFill>
                <a:srgbClr val="006AB0"/>
              </a:solidFill>
              <a:cs typeface="Arial"/>
            </a:endParaRPr>
          </a:p>
          <a:p>
            <a:pPr marL="285750" indent="-285750">
              <a:buFont typeface="Arial"/>
              <a:buChar char="•"/>
            </a:pPr>
            <a:r>
              <a:rPr lang="en-GB" sz="1600">
                <a:solidFill>
                  <a:srgbClr val="006AB0"/>
                </a:solidFill>
              </a:rPr>
              <a:t>No COVID-19 vaccine records found</a:t>
            </a:r>
            <a:endParaRPr lang="en-GB" sz="1600">
              <a:solidFill>
                <a:srgbClr val="006AB0"/>
              </a:solidFill>
              <a:cs typeface="Arial"/>
            </a:endParaRPr>
          </a:p>
        </p:txBody>
      </p:sp>
    </p:spTree>
    <p:extLst>
      <p:ext uri="{BB962C8B-B14F-4D97-AF65-F5344CB8AC3E}">
        <p14:creationId xmlns:p14="http://schemas.microsoft.com/office/powerpoint/2010/main" val="2879033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70C328-6179-4EAC-A38E-3F12FEEB0E4E}"/>
              </a:ext>
            </a:extLst>
          </p:cNvPr>
          <p:cNvSpPr>
            <a:spLocks noGrp="1"/>
          </p:cNvSpPr>
          <p:nvPr>
            <p:ph type="title"/>
          </p:nvPr>
        </p:nvSpPr>
        <p:spPr/>
        <p:txBody>
          <a:bodyPr/>
          <a:lstStyle/>
          <a:p>
            <a:r>
              <a:rPr lang="en-GB" err="1"/>
              <a:t>Covid</a:t>
            </a:r>
            <a:r>
              <a:rPr lang="en-GB"/>
              <a:t> status - Examples</a:t>
            </a:r>
          </a:p>
        </p:txBody>
      </p:sp>
      <p:sp>
        <p:nvSpPr>
          <p:cNvPr id="3" name="Content Placeholder 2">
            <a:extLst>
              <a:ext uri="{FF2B5EF4-FFF2-40B4-BE49-F238E27FC236}">
                <a16:creationId xmlns:a16="http://schemas.microsoft.com/office/drawing/2014/main" xmlns="" id="{9AE844E1-38B2-408F-8F6F-D64FE57D08BE}"/>
              </a:ext>
            </a:extLst>
          </p:cNvPr>
          <p:cNvSpPr>
            <a:spLocks noGrp="1"/>
          </p:cNvSpPr>
          <p:nvPr>
            <p:ph idx="1"/>
          </p:nvPr>
        </p:nvSpPr>
        <p:spPr>
          <a:xfrm>
            <a:off x="371477" y="1150901"/>
            <a:ext cx="6900862" cy="4345773"/>
          </a:xfrm>
        </p:spPr>
        <p:txBody>
          <a:bodyPr vert="horz" lIns="0" tIns="0" rIns="0" bIns="0" rtlCol="0" anchor="t">
            <a:noAutofit/>
          </a:bodyPr>
          <a:lstStyle/>
          <a:p>
            <a:pPr marL="0" indent="0">
              <a:buNone/>
            </a:pPr>
            <a:r>
              <a:rPr lang="en-GB" sz="1800">
                <a:effectLst/>
                <a:latin typeface="Arial"/>
                <a:ea typeface="Arial" panose="020B0604020202020204" pitchFamily="34" charset="0"/>
                <a:cs typeface="Arial"/>
              </a:rPr>
              <a:t>EXAMPLE COVID-19 vaccination </a:t>
            </a:r>
            <a:r>
              <a:rPr lang="en-GB">
                <a:latin typeface="Arial"/>
                <a:ea typeface="Arial" panose="020B0604020202020204" pitchFamily="34" charset="0"/>
                <a:cs typeface="Arial"/>
              </a:rPr>
              <a:t>s</a:t>
            </a:r>
            <a:r>
              <a:rPr lang="en-GB" sz="1800">
                <a:effectLst/>
                <a:latin typeface="Arial"/>
                <a:ea typeface="Arial" panose="020B0604020202020204" pitchFamily="34" charset="0"/>
                <a:cs typeface="Arial"/>
              </a:rPr>
              <a:t>tatus paper format</a:t>
            </a:r>
            <a:r>
              <a:rPr lang="en-GB">
                <a:latin typeface="Arial"/>
                <a:ea typeface="Arial" panose="020B0604020202020204" pitchFamily="34" charset="0"/>
                <a:cs typeface="Arial"/>
              </a:rPr>
              <a:t> ( the letter branding may change to include all four nations)</a:t>
            </a:r>
            <a:endParaRPr lang="en-GB" sz="1800" b="0">
              <a:effectLst/>
              <a:latin typeface="Arial"/>
              <a:ea typeface="Calibri" panose="020F0502020204030204" pitchFamily="34" charset="0"/>
            </a:endParaRPr>
          </a:p>
          <a:p>
            <a:pPr marL="0" indent="0">
              <a:buNone/>
            </a:pPr>
            <a:r>
              <a:rPr lang="en-GB" b="0">
                <a:solidFill>
                  <a:srgbClr val="FF0000"/>
                </a:solidFill>
                <a:latin typeface="Arial" panose="020B0604020202020204" pitchFamily="34" charset="0"/>
                <a:ea typeface="Calibri" panose="020F0502020204030204" pitchFamily="34" charset="0"/>
              </a:rPr>
              <a:t>Sensitive Information</a:t>
            </a:r>
            <a:endParaRPr lang="en-GB" sz="1800" b="0">
              <a:solidFill>
                <a:srgbClr val="FF0000"/>
              </a:solidFill>
              <a:effectLst/>
              <a:latin typeface="Calibri" panose="020F0502020204030204" pitchFamily="34" charset="0"/>
              <a:ea typeface="Calibri" panose="020F0502020204030204" pitchFamily="34" charset="0"/>
            </a:endParaRPr>
          </a:p>
          <a:p>
            <a:pPr marL="0" indent="0">
              <a:buNone/>
            </a:pPr>
            <a:endParaRPr lang="en-GB" b="0">
              <a:latin typeface="Arial" panose="020B0604020202020204" pitchFamily="34" charset="0"/>
              <a:ea typeface="Arial" panose="020B0604020202020204" pitchFamily="34" charset="0"/>
            </a:endParaRPr>
          </a:p>
          <a:p>
            <a:pPr marL="0" indent="0">
              <a:buNone/>
            </a:pPr>
            <a:endParaRPr lang="en-GB" sz="1800" b="0">
              <a:effectLst/>
              <a:latin typeface="Arial" panose="020B0604020202020204" pitchFamily="34" charset="0"/>
              <a:ea typeface="Arial" panose="020B0604020202020204" pitchFamily="34" charset="0"/>
            </a:endParaRPr>
          </a:p>
          <a:p>
            <a:pPr marL="0" indent="0">
              <a:buNone/>
            </a:pPr>
            <a:endParaRPr lang="en-GB" sz="1800" b="0">
              <a:effectLst/>
              <a:latin typeface="Arial" panose="020B0604020202020204" pitchFamily="34" charset="0"/>
              <a:ea typeface="Arial" panose="020B0604020202020204" pitchFamily="34" charset="0"/>
            </a:endParaRPr>
          </a:p>
          <a:p>
            <a:pPr marL="0" indent="0">
              <a:buNone/>
            </a:pPr>
            <a:endParaRPr lang="en-GB" sz="1800" b="0">
              <a:effectLst/>
              <a:latin typeface="Arial" panose="020B0604020202020204" pitchFamily="34" charset="0"/>
              <a:ea typeface="Arial" panose="020B0604020202020204" pitchFamily="34" charset="0"/>
            </a:endParaRPr>
          </a:p>
          <a:p>
            <a:pPr marL="0" indent="0">
              <a:lnSpc>
                <a:spcPct val="107000"/>
              </a:lnSpc>
              <a:spcAft>
                <a:spcPts val="800"/>
              </a:spcAft>
              <a:buNone/>
            </a:pPr>
            <a:endParaRPr lang="en-GB" sz="1800" b="0">
              <a:effectLst/>
              <a:latin typeface="Calibri" panose="020F0502020204030204" pitchFamily="34" charset="0"/>
              <a:ea typeface="Calibri" panose="020F0502020204030204" pitchFamily="34" charset="0"/>
            </a:endParaRPr>
          </a:p>
          <a:p>
            <a:pPr marL="0" indent="0">
              <a:lnSpc>
                <a:spcPct val="107000"/>
              </a:lnSpc>
              <a:spcAft>
                <a:spcPts val="800"/>
              </a:spcAft>
              <a:buNone/>
            </a:pPr>
            <a:endParaRPr lang="en-GB" sz="1800">
              <a:effectLst/>
              <a:latin typeface="Calibri" panose="020F0502020204030204" pitchFamily="34" charset="0"/>
              <a:ea typeface="Calibri" panose="020F0502020204030204" pitchFamily="34" charset="0"/>
            </a:endParaRPr>
          </a:p>
          <a:p>
            <a:pPr marL="0" indent="0">
              <a:buNone/>
            </a:pPr>
            <a:endParaRPr lang="en-GB" b="0">
              <a:latin typeface="Arial" panose="020B0604020202020204" pitchFamily="34" charset="0"/>
              <a:ea typeface="Calibri" panose="020F0502020204030204" pitchFamily="34" charset="0"/>
            </a:endParaRPr>
          </a:p>
          <a:p>
            <a:pPr marL="0" indent="0">
              <a:buNone/>
            </a:pPr>
            <a:endParaRPr lang="en-GB" sz="1800" b="0">
              <a:effectLst/>
              <a:latin typeface="Calibri" panose="020F0502020204030204" pitchFamily="34" charset="0"/>
              <a:ea typeface="Calibri" panose="020F0502020204030204" pitchFamily="34" charset="0"/>
            </a:endParaRPr>
          </a:p>
          <a:p>
            <a:pPr marL="0" indent="0">
              <a:buNone/>
            </a:pPr>
            <a:endParaRPr lang="en-GB"/>
          </a:p>
        </p:txBody>
      </p:sp>
      <p:sp>
        <p:nvSpPr>
          <p:cNvPr id="4" name="Footer Placeholder 3">
            <a:extLst>
              <a:ext uri="{FF2B5EF4-FFF2-40B4-BE49-F238E27FC236}">
                <a16:creationId xmlns:a16="http://schemas.microsoft.com/office/drawing/2014/main" xmlns="" id="{69C3F06B-A427-46DD-BBAA-9B9C2C63F2EE}"/>
              </a:ext>
            </a:extLst>
          </p:cNvPr>
          <p:cNvSpPr>
            <a:spLocks noGrp="1"/>
          </p:cNvSpPr>
          <p:nvPr>
            <p:ph type="ftr" sz="quarter" idx="11"/>
          </p:nvPr>
        </p:nvSpPr>
        <p:spPr/>
        <p:txBody>
          <a:bodyPr/>
          <a:lstStyle/>
          <a:p>
            <a:r>
              <a:rPr lang="en-GB"/>
              <a:t>Stakeholder Toolkit May 2021</a:t>
            </a:r>
          </a:p>
        </p:txBody>
      </p:sp>
      <p:sp>
        <p:nvSpPr>
          <p:cNvPr id="5" name="TextBox 4">
            <a:extLst>
              <a:ext uri="{FF2B5EF4-FFF2-40B4-BE49-F238E27FC236}">
                <a16:creationId xmlns:a16="http://schemas.microsoft.com/office/drawing/2014/main" xmlns="" id="{22351EEA-E203-48D2-B036-C4393C71614A}"/>
              </a:ext>
            </a:extLst>
          </p:cNvPr>
          <p:cNvSpPr txBox="1"/>
          <p:nvPr/>
        </p:nvSpPr>
        <p:spPr>
          <a:xfrm>
            <a:off x="4466834" y="2061125"/>
            <a:ext cx="4302181" cy="3539430"/>
          </a:xfrm>
          <a:prstGeom prst="rect">
            <a:avLst/>
          </a:prstGeom>
          <a:noFill/>
        </p:spPr>
        <p:txBody>
          <a:bodyPr wrap="square" lIns="91440" tIns="45720" rIns="91440" bIns="45720" rtlCol="0" anchor="t">
            <a:spAutoFit/>
          </a:bodyPr>
          <a:lstStyle/>
          <a:p>
            <a:r>
              <a:rPr lang="en-GB" sz="1600" b="1">
                <a:solidFill>
                  <a:srgbClr val="006AB0"/>
                </a:solidFill>
              </a:rPr>
              <a:t>Authorised status:</a:t>
            </a:r>
            <a:endParaRPr lang="en-GB" sz="1600" b="1">
              <a:solidFill>
                <a:srgbClr val="006AB0"/>
              </a:solidFill>
              <a:cs typeface="Arial"/>
            </a:endParaRPr>
          </a:p>
          <a:p>
            <a:endParaRPr lang="en-GB" sz="1600">
              <a:solidFill>
                <a:srgbClr val="006AB0"/>
              </a:solidFill>
              <a:cs typeface="Arial"/>
            </a:endParaRPr>
          </a:p>
          <a:p>
            <a:r>
              <a:rPr lang="en-GB" sz="1600">
                <a:solidFill>
                  <a:srgbClr val="006AB0"/>
                </a:solidFill>
              </a:rPr>
              <a:t>Full course of COVID-19 vaccine received</a:t>
            </a:r>
            <a:endParaRPr lang="en-GB" sz="1600">
              <a:solidFill>
                <a:srgbClr val="006AB0"/>
              </a:solidFill>
              <a:cs typeface="Arial"/>
            </a:endParaRPr>
          </a:p>
          <a:p>
            <a:endParaRPr lang="en-GB" sz="1600">
              <a:solidFill>
                <a:srgbClr val="006AB0"/>
              </a:solidFill>
              <a:cs typeface="Arial"/>
            </a:endParaRPr>
          </a:p>
          <a:p>
            <a:r>
              <a:rPr lang="en-GB" sz="1600">
                <a:solidFill>
                  <a:srgbClr val="006AB0"/>
                </a:solidFill>
              </a:rPr>
              <a:t>Physical security features:</a:t>
            </a:r>
            <a:endParaRPr lang="en-GB" sz="1600">
              <a:solidFill>
                <a:srgbClr val="006AB0"/>
              </a:solidFill>
              <a:cs typeface="Arial"/>
            </a:endParaRPr>
          </a:p>
          <a:p>
            <a:endParaRPr lang="en-GB" sz="1600">
              <a:solidFill>
                <a:srgbClr val="006AB0"/>
              </a:solidFill>
              <a:cs typeface="Arial"/>
            </a:endParaRPr>
          </a:p>
          <a:p>
            <a:pPr marL="285750" indent="-285750">
              <a:buFont typeface="Arial"/>
              <a:buChar char="•"/>
            </a:pPr>
            <a:r>
              <a:rPr lang="en-GB" sz="1600" b="0" i="0">
                <a:solidFill>
                  <a:srgbClr val="006AB0"/>
                </a:solidFill>
                <a:effectLst/>
                <a:latin typeface="Roboto"/>
                <a:ea typeface="Roboto"/>
              </a:rPr>
              <a:t>Thermochromic ink (colour changes with heat)</a:t>
            </a:r>
          </a:p>
          <a:p>
            <a:pPr marL="285750" indent="-285750">
              <a:buFont typeface="Arial"/>
              <a:buChar char="•"/>
            </a:pPr>
            <a:r>
              <a:rPr lang="en-GB" sz="1600" b="0" i="0">
                <a:solidFill>
                  <a:srgbClr val="006AB0"/>
                </a:solidFill>
                <a:effectLst/>
                <a:latin typeface="Roboto"/>
                <a:ea typeface="Roboto"/>
              </a:rPr>
              <a:t>Micro</a:t>
            </a:r>
            <a:r>
              <a:rPr lang="en-GB" sz="1600">
                <a:solidFill>
                  <a:srgbClr val="006AB0"/>
                </a:solidFill>
                <a:latin typeface="Roboto"/>
                <a:ea typeface="Roboto"/>
              </a:rPr>
              <a:t> text</a:t>
            </a:r>
            <a:r>
              <a:rPr lang="en-GB" sz="1600" b="0" i="0">
                <a:solidFill>
                  <a:srgbClr val="006AB0"/>
                </a:solidFill>
                <a:effectLst/>
                <a:latin typeface="Roboto"/>
                <a:ea typeface="Roboto"/>
              </a:rPr>
              <a:t> under </a:t>
            </a:r>
            <a:r>
              <a:rPr lang="en-GB" sz="1600">
                <a:solidFill>
                  <a:srgbClr val="006AB0"/>
                </a:solidFill>
                <a:latin typeface="Roboto"/>
                <a:ea typeface="Roboto"/>
              </a:rPr>
              <a:t>barcode</a:t>
            </a:r>
            <a:endParaRPr lang="en-GB">
              <a:solidFill>
                <a:srgbClr val="161616"/>
              </a:solidFill>
              <a:latin typeface="Arial"/>
              <a:ea typeface="Roboto"/>
              <a:cs typeface="Arial"/>
            </a:endParaRPr>
          </a:p>
          <a:p>
            <a:pPr marL="285750" indent="-285750">
              <a:buFont typeface="Arial"/>
              <a:buChar char="•"/>
            </a:pPr>
            <a:r>
              <a:rPr lang="en-GB" sz="1600">
                <a:solidFill>
                  <a:srgbClr val="006AB0"/>
                </a:solidFill>
                <a:latin typeface="Roboto"/>
                <a:ea typeface="Roboto"/>
              </a:rPr>
              <a:t>Guilloshe pattern (wavy lines)- also known as numismatic pattern</a:t>
            </a:r>
          </a:p>
          <a:p>
            <a:pPr marL="285750" indent="-285750">
              <a:buFont typeface="Arial"/>
              <a:buChar char="•"/>
            </a:pPr>
            <a:r>
              <a:rPr lang="en-GB" sz="1600" b="1">
                <a:solidFill>
                  <a:srgbClr val="006AB0"/>
                </a:solidFill>
                <a:latin typeface="Roboto"/>
                <a:ea typeface="Roboto"/>
              </a:rPr>
              <a:t>'COPY'</a:t>
            </a:r>
            <a:r>
              <a:rPr lang="en-GB" sz="1600">
                <a:solidFill>
                  <a:srgbClr val="006AB0"/>
                </a:solidFill>
                <a:latin typeface="Roboto"/>
                <a:ea typeface="Roboto"/>
              </a:rPr>
              <a:t> void mark (shown as grey box on mark up)</a:t>
            </a:r>
            <a:endParaRPr lang="en-GB">
              <a:solidFill>
                <a:srgbClr val="161616"/>
              </a:solidFill>
              <a:latin typeface="Arial"/>
              <a:ea typeface="Roboto"/>
              <a:cs typeface="Arial"/>
            </a:endParaRPr>
          </a:p>
          <a:p>
            <a:pPr marL="285750" indent="-285750">
              <a:buFont typeface="Arial"/>
              <a:buChar char="•"/>
            </a:pPr>
            <a:endParaRPr lang="en-GB" sz="1600">
              <a:solidFill>
                <a:srgbClr val="006AB0"/>
              </a:solidFill>
              <a:latin typeface="Roboto"/>
              <a:ea typeface="Roboto"/>
              <a:cs typeface="Arial"/>
            </a:endParaRPr>
          </a:p>
        </p:txBody>
      </p:sp>
      <p:pic>
        <p:nvPicPr>
          <p:cNvPr id="7" name="Picture 6" descr="Text, table&#10;&#10;Description automatically generated with medium confidence">
            <a:extLst>
              <a:ext uri="{FF2B5EF4-FFF2-40B4-BE49-F238E27FC236}">
                <a16:creationId xmlns:a16="http://schemas.microsoft.com/office/drawing/2014/main" xmlns="" id="{285E895C-3BE4-4C22-B8F5-237ACAACA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058" y="2118068"/>
            <a:ext cx="2881342" cy="4063430"/>
          </a:xfrm>
          <a:prstGeom prst="rect">
            <a:avLst/>
          </a:prstGeom>
        </p:spPr>
      </p:pic>
    </p:spTree>
    <p:extLst>
      <p:ext uri="{BB962C8B-B14F-4D97-AF65-F5344CB8AC3E}">
        <p14:creationId xmlns:p14="http://schemas.microsoft.com/office/powerpoint/2010/main" val="137947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70C328-6179-4EAC-A38E-3F12FEEB0E4E}"/>
              </a:ext>
            </a:extLst>
          </p:cNvPr>
          <p:cNvSpPr>
            <a:spLocks noGrp="1"/>
          </p:cNvSpPr>
          <p:nvPr>
            <p:ph type="title"/>
          </p:nvPr>
        </p:nvSpPr>
        <p:spPr>
          <a:xfrm>
            <a:off x="371476" y="163456"/>
            <a:ext cx="6900862" cy="1250421"/>
          </a:xfrm>
        </p:spPr>
        <p:txBody>
          <a:bodyPr/>
          <a:lstStyle/>
          <a:p>
            <a:r>
              <a:rPr lang="en-GB"/>
              <a:t>Covid status – industry website information  </a:t>
            </a:r>
          </a:p>
        </p:txBody>
      </p:sp>
      <p:sp>
        <p:nvSpPr>
          <p:cNvPr id="3" name="Content Placeholder 2">
            <a:extLst>
              <a:ext uri="{FF2B5EF4-FFF2-40B4-BE49-F238E27FC236}">
                <a16:creationId xmlns:a16="http://schemas.microsoft.com/office/drawing/2014/main" xmlns="" id="{9AE844E1-38B2-408F-8F6F-D64FE57D08BE}"/>
              </a:ext>
            </a:extLst>
          </p:cNvPr>
          <p:cNvSpPr>
            <a:spLocks noGrp="1"/>
          </p:cNvSpPr>
          <p:nvPr>
            <p:ph idx="1"/>
          </p:nvPr>
        </p:nvSpPr>
        <p:spPr/>
        <p:txBody>
          <a:bodyPr vert="horz" lIns="0" tIns="0" rIns="0" bIns="0" rtlCol="0" anchor="t">
            <a:noAutofit/>
          </a:bodyPr>
          <a:lstStyle/>
          <a:p>
            <a:pPr marL="0" indent="0">
              <a:buNone/>
            </a:pPr>
            <a:endParaRPr lang="en-GB" b="0">
              <a:latin typeface="Arial" panose="020B0604020202020204" pitchFamily="34" charset="0"/>
              <a:ea typeface="Calibri" panose="020F0502020204030204" pitchFamily="34" charset="0"/>
            </a:endParaRPr>
          </a:p>
          <a:p>
            <a:pPr marL="0" indent="0">
              <a:buNone/>
            </a:pPr>
            <a:endParaRPr lang="en-GB" sz="1800" b="0">
              <a:effectLst/>
              <a:latin typeface="Calibri" panose="020F0502020204030204" pitchFamily="34" charset="0"/>
              <a:ea typeface="Calibri" panose="020F0502020204030204" pitchFamily="34" charset="0"/>
            </a:endParaRPr>
          </a:p>
          <a:p>
            <a:pPr marL="0" indent="0">
              <a:buNone/>
            </a:pPr>
            <a:endParaRPr lang="en-GB"/>
          </a:p>
        </p:txBody>
      </p:sp>
      <p:sp>
        <p:nvSpPr>
          <p:cNvPr id="4" name="Footer Placeholder 3">
            <a:extLst>
              <a:ext uri="{FF2B5EF4-FFF2-40B4-BE49-F238E27FC236}">
                <a16:creationId xmlns:a16="http://schemas.microsoft.com/office/drawing/2014/main" xmlns="" id="{69C3F06B-A427-46DD-BBAA-9B9C2C63F2EE}"/>
              </a:ext>
            </a:extLst>
          </p:cNvPr>
          <p:cNvSpPr>
            <a:spLocks noGrp="1"/>
          </p:cNvSpPr>
          <p:nvPr>
            <p:ph type="ftr" sz="quarter" idx="11"/>
          </p:nvPr>
        </p:nvSpPr>
        <p:spPr/>
        <p:txBody>
          <a:bodyPr/>
          <a:lstStyle/>
          <a:p>
            <a:r>
              <a:rPr lang="en-GB"/>
              <a:t>Stakeholder Toolkit May 2021</a:t>
            </a:r>
          </a:p>
        </p:txBody>
      </p:sp>
      <p:sp>
        <p:nvSpPr>
          <p:cNvPr id="7" name="TextBox 6">
            <a:extLst>
              <a:ext uri="{FF2B5EF4-FFF2-40B4-BE49-F238E27FC236}">
                <a16:creationId xmlns:a16="http://schemas.microsoft.com/office/drawing/2014/main" xmlns="" id="{656CAB29-A149-4092-926B-1519CADFE91D}"/>
              </a:ext>
            </a:extLst>
          </p:cNvPr>
          <p:cNvSpPr txBox="1"/>
          <p:nvPr/>
        </p:nvSpPr>
        <p:spPr>
          <a:xfrm>
            <a:off x="36057" y="1349834"/>
            <a:ext cx="8856324" cy="5937972"/>
          </a:xfrm>
          <a:prstGeom prst="rect">
            <a:avLst/>
          </a:prstGeom>
          <a:noFill/>
        </p:spPr>
        <p:txBody>
          <a:bodyPr wrap="square" lIns="91440" tIns="45720" rIns="91440" bIns="45720" rtlCol="0" anchor="t">
            <a:spAutoFit/>
          </a:bodyPr>
          <a:lstStyle/>
          <a:p>
            <a:pPr marL="285750" indent="-285750">
              <a:lnSpc>
                <a:spcPct val="107000"/>
              </a:lnSpc>
              <a:spcAft>
                <a:spcPts val="800"/>
              </a:spcAft>
              <a:buFont typeface="Arial,Sans-Serif"/>
              <a:buChar char="•"/>
            </a:pPr>
            <a:r>
              <a:rPr lang="en-GB" sz="1600" b="1">
                <a:solidFill>
                  <a:srgbClr val="006AB0"/>
                </a:solidFill>
                <a:latin typeface="Arial"/>
                <a:ea typeface="+mn-lt"/>
                <a:cs typeface="Arial"/>
              </a:rPr>
              <a:t>Please display this information on all your passenger-facing channels</a:t>
            </a:r>
            <a:endParaRPr lang="en-US" sz="1600">
              <a:latin typeface="Arial"/>
              <a:ea typeface="+mn-lt"/>
              <a:cs typeface="+mn-lt"/>
            </a:endParaRPr>
          </a:p>
          <a:p>
            <a:pPr marL="285750" indent="-285750">
              <a:lnSpc>
                <a:spcPct val="107000"/>
              </a:lnSpc>
              <a:spcAft>
                <a:spcPts val="800"/>
              </a:spcAft>
              <a:buFont typeface="Arial,Sans-Serif"/>
              <a:buChar char="•"/>
            </a:pPr>
            <a:endParaRPr lang="en-GB" sz="1600">
              <a:ea typeface="+mn-lt"/>
              <a:cs typeface="+mn-lt"/>
            </a:endParaRPr>
          </a:p>
          <a:p>
            <a:pPr marL="285750" indent="-285750">
              <a:lnSpc>
                <a:spcPct val="107000"/>
              </a:lnSpc>
              <a:spcAft>
                <a:spcPts val="800"/>
              </a:spcAft>
              <a:buFont typeface="Arial,Sans-Serif"/>
              <a:buChar char="•"/>
            </a:pPr>
            <a:r>
              <a:rPr lang="en-GB" sz="1600">
                <a:solidFill>
                  <a:srgbClr val="006AB0"/>
                </a:solidFill>
                <a:latin typeface="Arial"/>
                <a:ea typeface="+mn-lt"/>
                <a:cs typeface="Arial"/>
              </a:rPr>
              <a:t>From 17 May, all English passengers will be able to show their COVID-19 vaccination status when travelling abroad to countries or territories that have stated this as an entry requirement. </a:t>
            </a:r>
            <a:endParaRPr lang="en-US" sz="1600">
              <a:latin typeface="Arial"/>
              <a:ea typeface="+mn-lt"/>
              <a:cs typeface="+mn-lt"/>
            </a:endParaRPr>
          </a:p>
          <a:p>
            <a:pPr marL="285750" indent="-285750">
              <a:lnSpc>
                <a:spcPct val="107000"/>
              </a:lnSpc>
              <a:spcAft>
                <a:spcPts val="800"/>
              </a:spcAft>
              <a:buFont typeface="Arial,Sans-Serif"/>
              <a:buChar char="•"/>
            </a:pPr>
            <a:endParaRPr lang="en-GB" sz="1600">
              <a:ea typeface="+mn-lt"/>
              <a:cs typeface="+mn-lt"/>
            </a:endParaRPr>
          </a:p>
          <a:p>
            <a:pPr marL="285750" indent="-285750">
              <a:lnSpc>
                <a:spcPct val="107000"/>
              </a:lnSpc>
              <a:spcAft>
                <a:spcPts val="800"/>
              </a:spcAft>
              <a:buFont typeface="Arial,Sans-Serif"/>
              <a:buChar char="•"/>
            </a:pPr>
            <a:r>
              <a:rPr lang="en-GB" sz="1600">
                <a:solidFill>
                  <a:srgbClr val="006AB0"/>
                </a:solidFill>
                <a:latin typeface="Arial"/>
                <a:ea typeface="+mn-lt"/>
                <a:cs typeface="Arial"/>
              </a:rPr>
              <a:t>Passengers need to have a full course of any approved vaccine (currently 2 doses) to be able to get their vaccination status.</a:t>
            </a:r>
            <a:endParaRPr lang="en-GB" sz="1600">
              <a:latin typeface="Arial"/>
              <a:ea typeface="+mn-lt"/>
              <a:cs typeface="+mn-lt"/>
            </a:endParaRPr>
          </a:p>
          <a:p>
            <a:pPr marL="285750" indent="-285750">
              <a:lnSpc>
                <a:spcPct val="107000"/>
              </a:lnSpc>
              <a:spcAft>
                <a:spcPts val="800"/>
              </a:spcAft>
              <a:buFont typeface="Arial,Sans-Serif"/>
              <a:buChar char="•"/>
            </a:pPr>
            <a:endParaRPr lang="en-GB" sz="1600">
              <a:ea typeface="+mn-lt"/>
              <a:cs typeface="+mn-lt"/>
            </a:endParaRPr>
          </a:p>
          <a:p>
            <a:pPr marL="285750" indent="-285750">
              <a:lnSpc>
                <a:spcPct val="107000"/>
              </a:lnSpc>
              <a:spcAft>
                <a:spcPts val="800"/>
              </a:spcAft>
              <a:buFont typeface="Arial,Sans-Serif"/>
              <a:buChar char="•"/>
            </a:pPr>
            <a:r>
              <a:rPr lang="en-GB" sz="1600">
                <a:solidFill>
                  <a:srgbClr val="006AB0"/>
                </a:solidFill>
                <a:latin typeface="Arial"/>
                <a:ea typeface="+mn-lt"/>
                <a:cs typeface="Arial"/>
              </a:rPr>
              <a:t>For more information about how to get your COVID-19 vaccination status visit: </a:t>
            </a:r>
            <a:r>
              <a:rPr lang="en-GB" sz="1600">
                <a:latin typeface="Arial"/>
                <a:ea typeface="+mn-lt"/>
                <a:cs typeface="Arial"/>
                <a:hlinkClick r:id="rId2"/>
              </a:rPr>
              <a:t>Demonstrating your COVID-19 vaccination status when travelling abroad - GOV.UK (www.gov.uk)</a:t>
            </a:r>
            <a:r>
              <a:rPr lang="en-GB" sz="1600">
                <a:latin typeface="Arial"/>
                <a:ea typeface="+mn-lt"/>
                <a:cs typeface="Arial"/>
              </a:rPr>
              <a:t> </a:t>
            </a:r>
            <a:endParaRPr lang="en-US" sz="1600">
              <a:latin typeface="Arial"/>
              <a:ea typeface="+mn-lt"/>
              <a:cs typeface="+mn-lt"/>
            </a:endParaRPr>
          </a:p>
          <a:p>
            <a:pPr marL="285750" indent="-285750">
              <a:lnSpc>
                <a:spcPct val="107000"/>
              </a:lnSpc>
              <a:spcAft>
                <a:spcPts val="800"/>
              </a:spcAft>
              <a:buFont typeface="Arial,Sans-Serif"/>
              <a:buChar char="•"/>
            </a:pPr>
            <a:endParaRPr lang="en-GB" sz="1600">
              <a:ea typeface="+mn-lt"/>
              <a:cs typeface="+mn-lt"/>
            </a:endParaRPr>
          </a:p>
          <a:p>
            <a:pPr marL="285750" indent="-285750">
              <a:lnSpc>
                <a:spcPct val="107000"/>
              </a:lnSpc>
              <a:spcAft>
                <a:spcPts val="800"/>
              </a:spcAft>
              <a:buFont typeface="Arial,Sans-Serif"/>
              <a:buChar char="•"/>
            </a:pPr>
            <a:r>
              <a:rPr lang="en-GB" sz="1600">
                <a:solidFill>
                  <a:srgbClr val="006AB0"/>
                </a:solidFill>
                <a:latin typeface="Arial"/>
                <a:cs typeface="Arial"/>
              </a:rPr>
              <a:t>There are not many countries that currently accept proof of vaccination. Please check the entry requirements for your destination country on the </a:t>
            </a:r>
            <a:r>
              <a:rPr lang="en-GB" sz="1600" b="1">
                <a:solidFill>
                  <a:srgbClr val="1D70B8"/>
                </a:solidFill>
                <a:latin typeface="Arial"/>
                <a:cs typeface="Arial"/>
                <a:hlinkClick r:id="rId3"/>
              </a:rPr>
              <a:t>GOV.UK foreign travel advice pages</a:t>
            </a:r>
            <a:endParaRPr lang="en-GB" sz="1600">
              <a:latin typeface="Arial"/>
            </a:endParaRPr>
          </a:p>
          <a:p>
            <a:pPr lvl="0">
              <a:lnSpc>
                <a:spcPct val="107000"/>
              </a:lnSpc>
              <a:spcAft>
                <a:spcPts val="800"/>
              </a:spcAft>
            </a:pPr>
            <a:endParaRPr lang="en-GB" sz="2000" b="1" i="0">
              <a:solidFill>
                <a:srgbClr val="006AB0"/>
              </a:solidFill>
              <a:effectLst/>
              <a:latin typeface="Arial"/>
              <a:cs typeface="Arial"/>
            </a:endParaRPr>
          </a:p>
          <a:p>
            <a:pPr lvl="0">
              <a:lnSpc>
                <a:spcPct val="107000"/>
              </a:lnSpc>
              <a:spcAft>
                <a:spcPts val="800"/>
              </a:spcAft>
            </a:pPr>
            <a:endParaRPr lang="en-GB">
              <a:solidFill>
                <a:srgbClr val="006AB0"/>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265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AA390D-9DC6-4B6B-9AC3-18427D3FA219}"/>
              </a:ext>
            </a:extLst>
          </p:cNvPr>
          <p:cNvSpPr>
            <a:spLocks noGrp="1"/>
          </p:cNvSpPr>
          <p:nvPr>
            <p:ph type="title"/>
          </p:nvPr>
        </p:nvSpPr>
        <p:spPr>
          <a:xfrm>
            <a:off x="371476" y="455977"/>
            <a:ext cx="6900862" cy="1250421"/>
          </a:xfrm>
        </p:spPr>
        <p:txBody>
          <a:bodyPr/>
          <a:lstStyle/>
          <a:p>
            <a:r>
              <a:rPr lang="en-GB">
                <a:cs typeface="Arial"/>
              </a:rPr>
              <a:t>Border Checks</a:t>
            </a:r>
          </a:p>
        </p:txBody>
      </p:sp>
      <p:sp>
        <p:nvSpPr>
          <p:cNvPr id="3" name="Content Placeholder 2">
            <a:extLst>
              <a:ext uri="{FF2B5EF4-FFF2-40B4-BE49-F238E27FC236}">
                <a16:creationId xmlns:a16="http://schemas.microsoft.com/office/drawing/2014/main" xmlns="" id="{6D8FF94D-94D4-4DD0-8AB5-5EE49A5D3627}"/>
              </a:ext>
            </a:extLst>
          </p:cNvPr>
          <p:cNvSpPr>
            <a:spLocks noGrp="1"/>
          </p:cNvSpPr>
          <p:nvPr>
            <p:ph idx="1"/>
          </p:nvPr>
        </p:nvSpPr>
        <p:spPr>
          <a:xfrm>
            <a:off x="371477" y="1531165"/>
            <a:ext cx="8352634" cy="3888695"/>
          </a:xfrm>
        </p:spPr>
        <p:txBody>
          <a:bodyPr vert="horz" lIns="0" tIns="0" rIns="0" bIns="0" rtlCol="0" anchor="t">
            <a:noAutofit/>
          </a:bodyPr>
          <a:lstStyle/>
          <a:p>
            <a:pPr>
              <a:buFont typeface="Arial,Sans-Serif" panose="020B0604020202020204" pitchFamily="34" charset="0"/>
            </a:pPr>
            <a:r>
              <a:rPr lang="en-GB" sz="1600" b="0">
                <a:cs typeface="Arial"/>
              </a:rPr>
              <a:t>Reopening international travel while maintaining 100% health checks at the border means queues are inevitable.</a:t>
            </a:r>
            <a:endParaRPr lang="en-US" sz="1600" b="0">
              <a:ea typeface="+mn-lt"/>
              <a:cs typeface="+mn-lt"/>
            </a:endParaRPr>
          </a:p>
          <a:p>
            <a:pPr>
              <a:buFont typeface="Arial,Sans-Serif" panose="020B0604020202020204" pitchFamily="34" charset="0"/>
            </a:pPr>
            <a:endParaRPr lang="en-GB" sz="1600" b="0">
              <a:ea typeface="+mn-lt"/>
              <a:cs typeface="+mn-lt"/>
            </a:endParaRPr>
          </a:p>
          <a:p>
            <a:pPr>
              <a:buFont typeface="Arial,Sans-Serif" panose="020B0604020202020204" pitchFamily="34" charset="0"/>
            </a:pPr>
            <a:r>
              <a:rPr lang="en-GB" sz="1600" b="0">
                <a:cs typeface="Arial"/>
              </a:rPr>
              <a:t>It takes a trained border force officer an average of 5-10 minutes to check a passenger has a valid negative PCR test, has booked follow-up tests, has filled out the form to allow us to contact trace them correctly, and has a quarantine hotel booking where necessary. Where people do not have the required paperwork it can take considerably longer.</a:t>
            </a:r>
            <a:endParaRPr lang="en-GB" sz="1600" b="0">
              <a:ea typeface="+mn-lt"/>
              <a:cs typeface="+mn-lt"/>
            </a:endParaRPr>
          </a:p>
          <a:p>
            <a:pPr>
              <a:buFont typeface="Arial,Sans-Serif" panose="020B0604020202020204" pitchFamily="34" charset="0"/>
            </a:pPr>
            <a:endParaRPr lang="en-GB" sz="1600" b="0">
              <a:ea typeface="+mn-lt"/>
              <a:cs typeface="+mn-lt"/>
            </a:endParaRPr>
          </a:p>
          <a:p>
            <a:pPr>
              <a:buFont typeface="Arial,Sans-Serif" panose="020B0604020202020204" pitchFamily="34" charset="0"/>
            </a:pPr>
            <a:r>
              <a:rPr lang="en-GB" sz="1600" b="0">
                <a:cs typeface="Arial"/>
              </a:rPr>
              <a:t>We understand that queues are frustrating but undertaking proper checks is the right thing to do to reduce the chances of a new variant of the virus entering the UK.</a:t>
            </a:r>
            <a:endParaRPr lang="en-GB" sz="1600" b="0">
              <a:ea typeface="+mn-lt"/>
              <a:cs typeface="+mn-lt"/>
            </a:endParaRPr>
          </a:p>
          <a:p>
            <a:endParaRPr lang="en-GB" sz="3600" b="0">
              <a:ea typeface="+mn-lt"/>
              <a:cs typeface="+mn-lt"/>
            </a:endParaRPr>
          </a:p>
          <a:p>
            <a:endParaRPr lang="en-GB" sz="3600">
              <a:cs typeface="Arial"/>
            </a:endParaRPr>
          </a:p>
        </p:txBody>
      </p:sp>
      <p:sp>
        <p:nvSpPr>
          <p:cNvPr id="4" name="Footer Placeholder 3">
            <a:extLst>
              <a:ext uri="{FF2B5EF4-FFF2-40B4-BE49-F238E27FC236}">
                <a16:creationId xmlns:a16="http://schemas.microsoft.com/office/drawing/2014/main" xmlns="" id="{10E43219-7F53-4826-9448-0A2A5C7BE844}"/>
              </a:ext>
            </a:extLst>
          </p:cNvPr>
          <p:cNvSpPr>
            <a:spLocks noGrp="1"/>
          </p:cNvSpPr>
          <p:nvPr>
            <p:ph type="ftr" sz="quarter" idx="11"/>
          </p:nvPr>
        </p:nvSpPr>
        <p:spPr/>
        <p:txBody>
          <a:bodyPr/>
          <a:lstStyle/>
          <a:p>
            <a:r>
              <a:rPr lang="en-GB"/>
              <a:t>Stakeholder Toolkit May 2021</a:t>
            </a:r>
          </a:p>
        </p:txBody>
      </p:sp>
    </p:spTree>
    <p:extLst>
      <p:ext uri="{BB962C8B-B14F-4D97-AF65-F5344CB8AC3E}">
        <p14:creationId xmlns:p14="http://schemas.microsoft.com/office/powerpoint/2010/main" val="2123560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624444-7B50-4C4D-95C9-BD4B0FEA0981}"/>
              </a:ext>
            </a:extLst>
          </p:cNvPr>
          <p:cNvSpPr>
            <a:spLocks noGrp="1"/>
          </p:cNvSpPr>
          <p:nvPr>
            <p:ph type="title"/>
          </p:nvPr>
        </p:nvSpPr>
        <p:spPr>
          <a:xfrm>
            <a:off x="528642" y="2624485"/>
            <a:ext cx="7581215" cy="1249200"/>
          </a:xfrm>
        </p:spPr>
        <p:txBody>
          <a:bodyPr/>
          <a:lstStyle/>
          <a:p>
            <a:pPr marL="434975" indent="-285750">
              <a:lnSpc>
                <a:spcPct val="130000"/>
              </a:lnSpc>
              <a:spcBef>
                <a:spcPts val="900"/>
              </a:spcBef>
              <a:buFont typeface="Arial"/>
              <a:buChar char="•"/>
            </a:pPr>
            <a:r>
              <a:rPr lang="en-GB"/>
              <a:t>Further Information to Note</a:t>
            </a:r>
            <a:br>
              <a:rPr lang="en-GB"/>
            </a:br>
            <a:r>
              <a:rPr lang="en-GB"/>
              <a:t/>
            </a:r>
            <a:br>
              <a:rPr lang="en-GB"/>
            </a:br>
            <a:endParaRPr lang="en-GB" b="0">
              <a:cs typeface="Arial"/>
            </a:endParaRPr>
          </a:p>
        </p:txBody>
      </p:sp>
      <p:sp>
        <p:nvSpPr>
          <p:cNvPr id="4" name="Footer Placeholder 3">
            <a:extLst>
              <a:ext uri="{FF2B5EF4-FFF2-40B4-BE49-F238E27FC236}">
                <a16:creationId xmlns:a16="http://schemas.microsoft.com/office/drawing/2014/main" xmlns="" id="{C2B501A7-EB8E-4C42-B778-587FF8AE5414}"/>
              </a:ext>
            </a:extLst>
          </p:cNvPr>
          <p:cNvSpPr>
            <a:spLocks noGrp="1"/>
          </p:cNvSpPr>
          <p:nvPr>
            <p:ph type="ftr" sz="quarter" idx="11"/>
          </p:nvPr>
        </p:nvSpPr>
        <p:spPr/>
        <p:txBody>
          <a:bodyPr/>
          <a:lstStyle/>
          <a:p>
            <a:r>
              <a:rPr lang="en-GB"/>
              <a:t>Stakeholder Toolkit May 2021</a:t>
            </a:r>
          </a:p>
        </p:txBody>
      </p:sp>
    </p:spTree>
    <p:extLst>
      <p:ext uri="{BB962C8B-B14F-4D97-AF65-F5344CB8AC3E}">
        <p14:creationId xmlns:p14="http://schemas.microsoft.com/office/powerpoint/2010/main" val="1399215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AA390D-9DC6-4B6B-9AC3-18427D3FA219}"/>
              </a:ext>
            </a:extLst>
          </p:cNvPr>
          <p:cNvSpPr>
            <a:spLocks noGrp="1"/>
          </p:cNvSpPr>
          <p:nvPr>
            <p:ph type="title"/>
          </p:nvPr>
        </p:nvSpPr>
        <p:spPr>
          <a:xfrm>
            <a:off x="371476" y="325968"/>
            <a:ext cx="8277224" cy="1250421"/>
          </a:xfrm>
        </p:spPr>
        <p:txBody>
          <a:bodyPr/>
          <a:lstStyle/>
          <a:p>
            <a:r>
              <a:rPr lang="en-GB">
                <a:cs typeface="Arial"/>
              </a:rPr>
              <a:t>The Managed Quarantine Service</a:t>
            </a:r>
            <a:endParaRPr lang="en-US"/>
          </a:p>
        </p:txBody>
      </p:sp>
      <p:sp>
        <p:nvSpPr>
          <p:cNvPr id="3" name="Content Placeholder 2">
            <a:extLst>
              <a:ext uri="{FF2B5EF4-FFF2-40B4-BE49-F238E27FC236}">
                <a16:creationId xmlns:a16="http://schemas.microsoft.com/office/drawing/2014/main" xmlns="" id="{6D8FF94D-94D4-4DD0-8AB5-5EE49A5D3627}"/>
              </a:ext>
            </a:extLst>
          </p:cNvPr>
          <p:cNvSpPr>
            <a:spLocks noGrp="1"/>
          </p:cNvSpPr>
          <p:nvPr>
            <p:ph idx="1"/>
          </p:nvPr>
        </p:nvSpPr>
        <p:spPr>
          <a:xfrm>
            <a:off x="328192" y="1324955"/>
            <a:ext cx="8081781" cy="3888695"/>
          </a:xfrm>
        </p:spPr>
        <p:txBody>
          <a:bodyPr vert="horz" lIns="0" tIns="0" rIns="0" bIns="0" rtlCol="0" anchor="t">
            <a:noAutofit/>
          </a:bodyPr>
          <a:lstStyle/>
          <a:p>
            <a:r>
              <a:rPr lang="en-GB" sz="1600" b="0">
                <a:cs typeface="Arial"/>
              </a:rPr>
              <a:t>Quarantine reduces the risk of a new COVID-19 variant being transmitted from someone coming into England, protecting the UK’s vaccination programme. </a:t>
            </a:r>
            <a:endParaRPr lang="en-GB" sz="1600" b="0">
              <a:ea typeface="+mn-lt"/>
              <a:cs typeface="+mn-lt"/>
            </a:endParaRPr>
          </a:p>
          <a:p>
            <a:r>
              <a:rPr lang="en-GB" sz="1600">
                <a:cs typeface="Arial"/>
              </a:rPr>
              <a:t>Everyone who enters England having travelled in a red or amber list country must quarantine on return, and should arrange this in advance. </a:t>
            </a:r>
            <a:endParaRPr lang="en-GB" sz="1600" b="0">
              <a:ea typeface="+mn-lt"/>
              <a:cs typeface="+mn-lt"/>
            </a:endParaRPr>
          </a:p>
          <a:p>
            <a:r>
              <a:rPr lang="en-GB" sz="1600">
                <a:cs typeface="Arial"/>
              </a:rPr>
              <a:t>If you have travelled in or through a red list country in the last 10 days</a:t>
            </a:r>
            <a:r>
              <a:rPr lang="en-GB" sz="1600" b="0">
                <a:cs typeface="Arial"/>
              </a:rPr>
              <a:t>, you must quarantine for 10 full days in a managed quarantine hotel and take a coronavirus (COVID-19) test on or before day 2 and on or after day 8 of quarantining.</a:t>
            </a:r>
            <a:endParaRPr lang="en-GB" sz="1600" b="0">
              <a:ea typeface="+mn-lt"/>
              <a:cs typeface="+mn-lt"/>
            </a:endParaRPr>
          </a:p>
          <a:p>
            <a:r>
              <a:rPr lang="en-GB" sz="1600">
                <a:cs typeface="Arial"/>
              </a:rPr>
              <a:t>If you are travelling from an amber list country,</a:t>
            </a:r>
            <a:r>
              <a:rPr lang="en-GB" sz="1600" b="0">
                <a:cs typeface="Arial"/>
              </a:rPr>
              <a:t> you will need to quarantine for 10 days at home and take a coronavirus (COVID-19) test on or before day 2 and on or after day 8 of quarantining.</a:t>
            </a:r>
            <a:endParaRPr lang="en-GB" sz="1600" b="0">
              <a:ea typeface="+mn-lt"/>
              <a:cs typeface="+mn-lt"/>
            </a:endParaRPr>
          </a:p>
          <a:p>
            <a:r>
              <a:rPr lang="en-GB" sz="1600" b="0">
                <a:cs typeface="Arial"/>
              </a:rPr>
              <a:t>You will not be able to leave quarantine until you have received a negative result from your day 8 test and quarantined for 10 days.</a:t>
            </a:r>
            <a:endParaRPr lang="en-GB" sz="1600" b="0">
              <a:ea typeface="+mn-lt"/>
              <a:cs typeface="+mn-lt"/>
            </a:endParaRPr>
          </a:p>
          <a:p>
            <a:r>
              <a:rPr lang="en-GB" sz="1600" b="0">
                <a:cs typeface="Arial"/>
              </a:rPr>
              <a:t>If you do not follow quarantine rules, there may be consequences, including fixed penalty notices. </a:t>
            </a:r>
            <a:endParaRPr lang="en-GB"/>
          </a:p>
          <a:p>
            <a:r>
              <a:rPr lang="en-GB" sz="1600" b="0">
                <a:cs typeface="Arial"/>
              </a:rPr>
              <a:t>For information on how to book your test package or hotel quarantine go to </a:t>
            </a:r>
            <a:r>
              <a:rPr lang="en-GB" sz="1600" b="0">
                <a:cs typeface="Arial"/>
                <a:hlinkClick r:id="rId2"/>
              </a:rPr>
              <a:t>www.gov.uk/coronavirus</a:t>
            </a:r>
            <a:endParaRPr lang="en-GB" sz="1600" b="0">
              <a:ea typeface="+mn-lt"/>
              <a:cs typeface="+mn-lt"/>
            </a:endParaRPr>
          </a:p>
          <a:p>
            <a:r>
              <a:rPr lang="en-GB" sz="1600" b="0">
                <a:cs typeface="Arial"/>
              </a:rPr>
              <a:t>The MQS can be booked here: </a:t>
            </a:r>
            <a:r>
              <a:rPr lang="en-GB" sz="1600" u="sng">
                <a:hlinkClick r:id="rId3"/>
              </a:rPr>
              <a:t>https://quarantinehotelbookings.ctmportal.co.uk/</a:t>
            </a:r>
            <a:r>
              <a:rPr lang="en-GB" sz="1600" u="sng"/>
              <a:t>.</a:t>
            </a:r>
            <a:endParaRPr lang="en-GB" sz="1600" b="0">
              <a:cs typeface="Arial"/>
            </a:endParaRPr>
          </a:p>
        </p:txBody>
      </p:sp>
      <p:sp>
        <p:nvSpPr>
          <p:cNvPr id="4" name="Footer Placeholder 3">
            <a:extLst>
              <a:ext uri="{FF2B5EF4-FFF2-40B4-BE49-F238E27FC236}">
                <a16:creationId xmlns:a16="http://schemas.microsoft.com/office/drawing/2014/main" xmlns="" id="{10E43219-7F53-4826-9448-0A2A5C7BE844}"/>
              </a:ext>
            </a:extLst>
          </p:cNvPr>
          <p:cNvSpPr>
            <a:spLocks noGrp="1"/>
          </p:cNvSpPr>
          <p:nvPr>
            <p:ph type="ftr" sz="quarter" idx="11"/>
          </p:nvPr>
        </p:nvSpPr>
        <p:spPr/>
        <p:txBody>
          <a:bodyPr/>
          <a:lstStyle/>
          <a:p>
            <a:r>
              <a:rPr lang="en-GB"/>
              <a:t>Stakeholder Toolkit May 2021</a:t>
            </a:r>
          </a:p>
        </p:txBody>
      </p:sp>
    </p:spTree>
    <p:extLst>
      <p:ext uri="{BB962C8B-B14F-4D97-AF65-F5344CB8AC3E}">
        <p14:creationId xmlns:p14="http://schemas.microsoft.com/office/powerpoint/2010/main" val="161659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6D773F-FBCE-4BCB-B328-5FC4E404D686}"/>
              </a:ext>
            </a:extLst>
          </p:cNvPr>
          <p:cNvSpPr>
            <a:spLocks noGrp="1"/>
          </p:cNvSpPr>
          <p:nvPr>
            <p:ph idx="1"/>
          </p:nvPr>
        </p:nvSpPr>
        <p:spPr>
          <a:xfrm>
            <a:off x="57143" y="1977119"/>
            <a:ext cx="9036474" cy="3888695"/>
          </a:xfrm>
        </p:spPr>
        <p:txBody>
          <a:bodyPr vert="horz" lIns="0" tIns="0" rIns="0" bIns="0" rtlCol="0" anchor="t">
            <a:noAutofit/>
          </a:bodyPr>
          <a:lstStyle/>
          <a:p>
            <a:pPr marL="457200" indent="-307975">
              <a:lnSpc>
                <a:spcPct val="130000"/>
              </a:lnSpc>
              <a:spcBef>
                <a:spcPts val="900"/>
              </a:spcBef>
              <a:spcAft>
                <a:spcPts val="0"/>
              </a:spcAft>
              <a:buSzPts val="1250"/>
              <a:buChar char="●"/>
            </a:pPr>
            <a:r>
              <a:rPr lang="en-GB" sz="1600" b="0" dirty="0">
                <a:ea typeface="+mn-lt"/>
                <a:cs typeface="+mn-lt"/>
              </a:rPr>
              <a:t>You should not travel to red list countries or territories.</a:t>
            </a:r>
          </a:p>
          <a:p>
            <a:pPr marL="457200" indent="-307975">
              <a:lnSpc>
                <a:spcPct val="130000"/>
              </a:lnSpc>
              <a:spcBef>
                <a:spcPts val="900"/>
              </a:spcBef>
              <a:spcAft>
                <a:spcPts val="0"/>
              </a:spcAft>
              <a:buSzPts val="1250"/>
              <a:buChar char="●"/>
            </a:pPr>
            <a:r>
              <a:rPr lang="en-GB" sz="1600" b="0" dirty="0">
                <a:ea typeface="+mn-lt"/>
                <a:cs typeface="+mn-lt"/>
              </a:rPr>
              <a:t>Book a quarantine and testing package as required by your travel operator, airport and destination. The country you are travelling to may also require a test or quarantine. </a:t>
            </a:r>
          </a:p>
          <a:p>
            <a:pPr marL="457200" indent="-307975">
              <a:lnSpc>
                <a:spcPct val="130000"/>
              </a:lnSpc>
              <a:spcBef>
                <a:spcPts val="900"/>
              </a:spcBef>
              <a:spcAft>
                <a:spcPts val="0"/>
              </a:spcAft>
              <a:buSzPts val="1250"/>
              <a:buChar char="●"/>
            </a:pPr>
            <a:r>
              <a:rPr lang="en-GB" sz="1600" b="0" dirty="0">
                <a:ea typeface="+mn-lt"/>
                <a:cs typeface="+mn-lt"/>
              </a:rPr>
              <a:t>Check the travel requirements of your destination country before you leave. </a:t>
            </a:r>
          </a:p>
          <a:p>
            <a:pPr marL="457200" indent="-307975">
              <a:lnSpc>
                <a:spcPct val="130000"/>
              </a:lnSpc>
              <a:spcBef>
                <a:spcPts val="900"/>
              </a:spcBef>
              <a:spcAft>
                <a:spcPts val="0"/>
              </a:spcAft>
              <a:buSzPts val="1250"/>
              <a:buChar char="●"/>
            </a:pPr>
            <a:r>
              <a:rPr lang="en-GB" sz="1600" b="0" dirty="0">
                <a:ea typeface="+mn-lt"/>
                <a:cs typeface="+mn-lt"/>
              </a:rPr>
              <a:t>If you have to travel to a red list country, you will need to book a quarantine and testing package before your return to England.</a:t>
            </a:r>
          </a:p>
          <a:p>
            <a:pPr marL="457200" indent="-307975">
              <a:lnSpc>
                <a:spcPct val="130000"/>
              </a:lnSpc>
              <a:spcBef>
                <a:spcPts val="900"/>
              </a:spcBef>
              <a:spcAft>
                <a:spcPts val="0"/>
              </a:spcAft>
              <a:buSzPts val="1250"/>
              <a:buChar char="●"/>
            </a:pPr>
            <a:r>
              <a:rPr lang="en-GB" sz="1600" b="0" dirty="0">
                <a:ea typeface="+mn-lt"/>
                <a:cs typeface="+mn-lt"/>
              </a:rPr>
              <a:t>You can book your quarantine in England here: </a:t>
            </a:r>
            <a:r>
              <a:rPr lang="en-GB" sz="1600" u="sng" dirty="0">
                <a:hlinkClick r:id="rId2"/>
              </a:rPr>
              <a:t>https://quarantinehotelbookings.ctmportal.co.uk/</a:t>
            </a:r>
            <a:r>
              <a:rPr lang="en-GB" sz="1600" u="sng" dirty="0"/>
              <a:t>.</a:t>
            </a:r>
            <a:endParaRPr lang="en-GB" sz="1400" b="0" dirty="0">
              <a:cs typeface="Arial"/>
            </a:endParaRPr>
          </a:p>
          <a:p>
            <a:endParaRPr lang="en-GB" dirty="0"/>
          </a:p>
        </p:txBody>
      </p:sp>
      <p:sp>
        <p:nvSpPr>
          <p:cNvPr id="4" name="Footer Placeholder 3">
            <a:extLst>
              <a:ext uri="{FF2B5EF4-FFF2-40B4-BE49-F238E27FC236}">
                <a16:creationId xmlns:a16="http://schemas.microsoft.com/office/drawing/2014/main" xmlns="" id="{683523CD-511A-4EE5-A84D-89A32D890B4B}"/>
              </a:ext>
            </a:extLst>
          </p:cNvPr>
          <p:cNvSpPr>
            <a:spLocks noGrp="1"/>
          </p:cNvSpPr>
          <p:nvPr>
            <p:ph type="ftr" sz="quarter" idx="11"/>
          </p:nvPr>
        </p:nvSpPr>
        <p:spPr/>
        <p:txBody>
          <a:bodyPr/>
          <a:lstStyle/>
          <a:p>
            <a:r>
              <a:rPr lang="en-GB"/>
              <a:t>Stakeholder Toolkit May 2021</a:t>
            </a:r>
          </a:p>
        </p:txBody>
      </p:sp>
      <p:sp>
        <p:nvSpPr>
          <p:cNvPr id="7" name="Title 1">
            <a:extLst>
              <a:ext uri="{FF2B5EF4-FFF2-40B4-BE49-F238E27FC236}">
                <a16:creationId xmlns:a16="http://schemas.microsoft.com/office/drawing/2014/main" xmlns="" id="{9F733987-5FC8-40F0-8A1A-B5324CE53EBA}"/>
              </a:ext>
            </a:extLst>
          </p:cNvPr>
          <p:cNvSpPr>
            <a:spLocks noGrp="1"/>
          </p:cNvSpPr>
          <p:nvPr>
            <p:ph type="title"/>
          </p:nvPr>
        </p:nvSpPr>
        <p:spPr>
          <a:xfrm>
            <a:off x="436789" y="506856"/>
            <a:ext cx="8587467" cy="924175"/>
          </a:xfrm>
        </p:spPr>
        <p:txBody>
          <a:bodyPr/>
          <a:lstStyle/>
          <a:p>
            <a:r>
              <a:rPr lang="en-GB" sz="3200"/>
              <a:t>Outbound Passenger Requirements: </a:t>
            </a:r>
            <a:br>
              <a:rPr lang="en-GB" sz="3200"/>
            </a:br>
            <a:r>
              <a:rPr lang="en-GB" sz="3200"/>
              <a:t>RED LIST</a:t>
            </a:r>
          </a:p>
        </p:txBody>
      </p:sp>
    </p:spTree>
    <p:extLst>
      <p:ext uri="{BB962C8B-B14F-4D97-AF65-F5344CB8AC3E}">
        <p14:creationId xmlns:p14="http://schemas.microsoft.com/office/powerpoint/2010/main" val="420865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442A2C-8076-41AD-AC9B-DE251C96153F}"/>
              </a:ext>
            </a:extLst>
          </p:cNvPr>
          <p:cNvSpPr>
            <a:spLocks noGrp="1"/>
          </p:cNvSpPr>
          <p:nvPr>
            <p:ph type="title"/>
          </p:nvPr>
        </p:nvSpPr>
        <p:spPr>
          <a:xfrm>
            <a:off x="371476" y="455977"/>
            <a:ext cx="6900862" cy="1250421"/>
          </a:xfrm>
        </p:spPr>
        <p:txBody>
          <a:bodyPr/>
          <a:lstStyle/>
          <a:p>
            <a:r>
              <a:rPr lang="en-GB">
                <a:cs typeface="Arial"/>
              </a:rPr>
              <a:t>Contents</a:t>
            </a:r>
            <a:endParaRPr lang="en-GB"/>
          </a:p>
        </p:txBody>
      </p:sp>
      <p:sp>
        <p:nvSpPr>
          <p:cNvPr id="3" name="Content Placeholder 2">
            <a:extLst>
              <a:ext uri="{FF2B5EF4-FFF2-40B4-BE49-F238E27FC236}">
                <a16:creationId xmlns:a16="http://schemas.microsoft.com/office/drawing/2014/main" xmlns="" id="{2378503A-E4AA-42A2-95D9-2C7783B07C0D}"/>
              </a:ext>
            </a:extLst>
          </p:cNvPr>
          <p:cNvSpPr>
            <a:spLocks noGrp="1"/>
          </p:cNvSpPr>
          <p:nvPr>
            <p:ph idx="1"/>
          </p:nvPr>
        </p:nvSpPr>
        <p:spPr>
          <a:xfrm>
            <a:off x="371477" y="1531165"/>
            <a:ext cx="6900862" cy="3888695"/>
          </a:xfrm>
        </p:spPr>
        <p:txBody>
          <a:bodyPr vert="horz" lIns="0" tIns="0" rIns="0" bIns="0" rtlCol="0" anchor="t">
            <a:noAutofit/>
          </a:bodyPr>
          <a:lstStyle/>
          <a:p>
            <a:pPr>
              <a:spcAft>
                <a:spcPts val="0"/>
              </a:spcAft>
            </a:pPr>
            <a:r>
              <a:rPr lang="en-GB" b="0" dirty="0">
                <a:ea typeface="+mn-lt"/>
                <a:cs typeface="+mn-lt"/>
              </a:rPr>
              <a:t>Slide 3:  Introduction</a:t>
            </a:r>
            <a:endParaRPr lang="en-US" b="0">
              <a:ea typeface="+mn-lt"/>
              <a:cs typeface="+mn-lt"/>
            </a:endParaRPr>
          </a:p>
          <a:p>
            <a:pPr>
              <a:spcAft>
                <a:spcPts val="0"/>
              </a:spcAft>
            </a:pPr>
            <a:endParaRPr lang="en-GB" b="0">
              <a:ea typeface="+mn-lt"/>
              <a:cs typeface="+mn-lt"/>
            </a:endParaRPr>
          </a:p>
          <a:p>
            <a:pPr>
              <a:spcAft>
                <a:spcPts val="0"/>
              </a:spcAft>
            </a:pPr>
            <a:r>
              <a:rPr lang="en-GB" b="0" dirty="0">
                <a:ea typeface="+mn-lt"/>
                <a:cs typeface="+mn-lt"/>
              </a:rPr>
              <a:t>Slide 4: Working Together</a:t>
            </a:r>
            <a:endParaRPr lang="en-US" b="0">
              <a:ea typeface="+mn-lt"/>
              <a:cs typeface="+mn-lt"/>
            </a:endParaRPr>
          </a:p>
          <a:p>
            <a:pPr>
              <a:spcAft>
                <a:spcPts val="0"/>
              </a:spcAft>
            </a:pPr>
            <a:endParaRPr lang="en-GB" b="0">
              <a:ea typeface="+mn-lt"/>
              <a:cs typeface="+mn-lt"/>
            </a:endParaRPr>
          </a:p>
          <a:p>
            <a:pPr>
              <a:spcAft>
                <a:spcPts val="0"/>
              </a:spcAft>
            </a:pPr>
            <a:r>
              <a:rPr lang="en-GB" b="0" dirty="0">
                <a:ea typeface="+mn-lt"/>
                <a:cs typeface="+mn-lt"/>
              </a:rPr>
              <a:t>Slides 5: Background</a:t>
            </a:r>
          </a:p>
          <a:p>
            <a:pPr>
              <a:spcAft>
                <a:spcPts val="0"/>
              </a:spcAft>
            </a:pPr>
            <a:endParaRPr lang="en-GB" b="0">
              <a:ea typeface="+mn-lt"/>
              <a:cs typeface="+mn-lt"/>
            </a:endParaRPr>
          </a:p>
          <a:p>
            <a:pPr>
              <a:spcAft>
                <a:spcPts val="0"/>
              </a:spcAft>
            </a:pPr>
            <a:r>
              <a:rPr lang="en-GB" b="0" dirty="0">
                <a:ea typeface="+mn-lt"/>
                <a:cs typeface="+mn-lt"/>
              </a:rPr>
              <a:t>Slides 6-8: Key Messages</a:t>
            </a:r>
            <a:endParaRPr lang="en-US" b="0">
              <a:ea typeface="+mn-lt"/>
              <a:cs typeface="+mn-lt"/>
            </a:endParaRPr>
          </a:p>
          <a:p>
            <a:pPr>
              <a:spcAft>
                <a:spcPts val="0"/>
              </a:spcAft>
            </a:pPr>
            <a:endParaRPr lang="en-GB" b="0">
              <a:ea typeface="+mn-lt"/>
              <a:cs typeface="+mn-lt"/>
            </a:endParaRPr>
          </a:p>
          <a:p>
            <a:pPr>
              <a:spcAft>
                <a:spcPts val="0"/>
              </a:spcAft>
            </a:pPr>
            <a:r>
              <a:rPr lang="en-GB" b="0" dirty="0">
                <a:ea typeface="+mn-lt"/>
                <a:cs typeface="+mn-lt"/>
              </a:rPr>
              <a:t>Slides 9-16: Carrier &amp; border checks</a:t>
            </a:r>
          </a:p>
          <a:p>
            <a:pPr>
              <a:spcAft>
                <a:spcPts val="0"/>
              </a:spcAft>
            </a:pPr>
            <a:endParaRPr lang="en-GB" b="0">
              <a:ea typeface="+mn-lt"/>
              <a:cs typeface="+mn-lt"/>
            </a:endParaRPr>
          </a:p>
          <a:p>
            <a:pPr>
              <a:spcAft>
                <a:spcPts val="0"/>
              </a:spcAft>
            </a:pPr>
            <a:r>
              <a:rPr lang="en-GB" b="0" dirty="0">
                <a:ea typeface="+mn-lt"/>
                <a:cs typeface="+mn-lt"/>
              </a:rPr>
              <a:t>Slides 17-24: Further Information to note</a:t>
            </a:r>
            <a:endParaRPr lang="en-US" b="0">
              <a:ea typeface="+mn-lt"/>
              <a:cs typeface="+mn-lt"/>
            </a:endParaRPr>
          </a:p>
          <a:p>
            <a:pPr>
              <a:spcAft>
                <a:spcPts val="0"/>
              </a:spcAft>
            </a:pPr>
            <a:endParaRPr lang="en-GB" b="0">
              <a:ea typeface="+mn-lt"/>
              <a:cs typeface="+mn-lt"/>
            </a:endParaRPr>
          </a:p>
          <a:p>
            <a:pPr>
              <a:spcAft>
                <a:spcPts val="0"/>
              </a:spcAft>
            </a:pPr>
            <a:r>
              <a:rPr lang="en-GB" b="0" dirty="0">
                <a:ea typeface="+mn-lt"/>
                <a:cs typeface="+mn-lt"/>
              </a:rPr>
              <a:t>Slides 25-28: Assets</a:t>
            </a:r>
          </a:p>
          <a:p>
            <a:pPr>
              <a:spcAft>
                <a:spcPts val="0"/>
              </a:spcAft>
            </a:pPr>
            <a:endParaRPr lang="en-GB" b="0">
              <a:cs typeface="Arial"/>
            </a:endParaRPr>
          </a:p>
          <a:p>
            <a:pPr marL="0" indent="0">
              <a:spcAft>
                <a:spcPts val="0"/>
              </a:spcAft>
              <a:buNone/>
            </a:pPr>
            <a:endParaRPr lang="en-GB" b="0" dirty="0">
              <a:cs typeface="Arial"/>
            </a:endParaRPr>
          </a:p>
        </p:txBody>
      </p:sp>
      <p:sp>
        <p:nvSpPr>
          <p:cNvPr id="4" name="Footer Placeholder 3">
            <a:extLst>
              <a:ext uri="{FF2B5EF4-FFF2-40B4-BE49-F238E27FC236}">
                <a16:creationId xmlns:a16="http://schemas.microsoft.com/office/drawing/2014/main" xmlns="" id="{9A28E287-6B71-408D-B6D4-E903903E72FF}"/>
              </a:ext>
            </a:extLst>
          </p:cNvPr>
          <p:cNvSpPr>
            <a:spLocks noGrp="1"/>
          </p:cNvSpPr>
          <p:nvPr>
            <p:ph type="ftr" sz="quarter" idx="11"/>
          </p:nvPr>
        </p:nvSpPr>
        <p:spPr/>
        <p:txBody>
          <a:bodyPr/>
          <a:lstStyle/>
          <a:p>
            <a:r>
              <a:rPr lang="en-GB"/>
              <a:t>Stakeholder Toolkit May 2021</a:t>
            </a:r>
          </a:p>
        </p:txBody>
      </p:sp>
    </p:spTree>
    <p:extLst>
      <p:ext uri="{BB962C8B-B14F-4D97-AF65-F5344CB8AC3E}">
        <p14:creationId xmlns:p14="http://schemas.microsoft.com/office/powerpoint/2010/main" val="665880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698A7A-6825-460C-BC09-EF6837782375}"/>
              </a:ext>
            </a:extLst>
          </p:cNvPr>
          <p:cNvSpPr>
            <a:spLocks noGrp="1"/>
          </p:cNvSpPr>
          <p:nvPr>
            <p:ph type="title"/>
          </p:nvPr>
        </p:nvSpPr>
        <p:spPr>
          <a:xfrm>
            <a:off x="442232" y="229270"/>
            <a:ext cx="8587467" cy="924175"/>
          </a:xfrm>
        </p:spPr>
        <p:txBody>
          <a:bodyPr/>
          <a:lstStyle/>
          <a:p>
            <a:r>
              <a:rPr lang="en-GB" sz="3200"/>
              <a:t>Inbound Passenger Requirements: </a:t>
            </a:r>
            <a:br>
              <a:rPr lang="en-GB" sz="3200"/>
            </a:br>
            <a:r>
              <a:rPr lang="en-GB" sz="3200"/>
              <a:t>RED LIST</a:t>
            </a:r>
          </a:p>
        </p:txBody>
      </p:sp>
      <p:sp>
        <p:nvSpPr>
          <p:cNvPr id="3" name="Content Placeholder 2">
            <a:extLst>
              <a:ext uri="{FF2B5EF4-FFF2-40B4-BE49-F238E27FC236}">
                <a16:creationId xmlns:a16="http://schemas.microsoft.com/office/drawing/2014/main" xmlns="" id="{2600A412-40B9-4678-96C1-E1107B2FEB95}"/>
              </a:ext>
            </a:extLst>
          </p:cNvPr>
          <p:cNvSpPr>
            <a:spLocks noGrp="1"/>
          </p:cNvSpPr>
          <p:nvPr>
            <p:ph idx="1"/>
          </p:nvPr>
        </p:nvSpPr>
        <p:spPr>
          <a:xfrm>
            <a:off x="120585" y="1441400"/>
            <a:ext cx="8508572" cy="4607595"/>
          </a:xfrm>
        </p:spPr>
        <p:txBody>
          <a:bodyPr vert="horz" lIns="0" tIns="0" rIns="0" bIns="0" rtlCol="0" anchor="t">
            <a:noAutofit/>
          </a:bodyPr>
          <a:lstStyle/>
          <a:p>
            <a:r>
              <a:rPr lang="en-GB" sz="1600" b="0" dirty="0">
                <a:cs typeface="Arial"/>
              </a:rPr>
              <a:t>You should not travel to red list countries or territories.</a:t>
            </a:r>
            <a:endParaRPr lang="en-US" sz="1600" b="0" dirty="0">
              <a:ea typeface="+mn-lt"/>
              <a:cs typeface="+mn-lt"/>
            </a:endParaRPr>
          </a:p>
          <a:p>
            <a:r>
              <a:rPr lang="en-GB" sz="1600" b="0" dirty="0">
                <a:cs typeface="Arial"/>
              </a:rPr>
              <a:t>Book a quarantine and testing package before travel to England if you have travelled in a </a:t>
            </a:r>
            <a:r>
              <a:rPr lang="en-GB" sz="1600" b="0" u="sng" dirty="0">
                <a:cs typeface="Arial"/>
                <a:hlinkClick r:id="rId2"/>
              </a:rPr>
              <a:t>red list </a:t>
            </a:r>
            <a:r>
              <a:rPr lang="en-GB" sz="1600" b="0" dirty="0">
                <a:cs typeface="Arial"/>
              </a:rPr>
              <a:t>(or ‘travel ban list’) country in the past ten days. </a:t>
            </a:r>
            <a:endParaRPr lang="en-GB" sz="1600" b="0" dirty="0">
              <a:ea typeface="+mn-lt"/>
              <a:cs typeface="+mn-lt"/>
            </a:endParaRPr>
          </a:p>
          <a:p>
            <a:r>
              <a:rPr lang="en-GB" sz="1600" b="0" dirty="0">
                <a:cs typeface="Arial"/>
              </a:rPr>
              <a:t>Take a pre-departure test and have proof of a negative result. You will also need to quarantine for 10 days in a managed quarantine hotel and take 2  PCR coronavirus (COVID-19) tests on or before day 2 and again on or after day 8. </a:t>
            </a:r>
            <a:endParaRPr lang="en-GB" sz="1600" b="0" dirty="0">
              <a:ea typeface="+mn-lt"/>
              <a:cs typeface="+mn-lt"/>
            </a:endParaRPr>
          </a:p>
          <a:p>
            <a:r>
              <a:rPr lang="en-GB" sz="1600" b="0" dirty="0">
                <a:cs typeface="Arial"/>
              </a:rPr>
              <a:t>Only those with residence rights in the UK will be allowed entry if you have travelled to a red list country in the past 10 days.</a:t>
            </a:r>
            <a:endParaRPr lang="en-GB" sz="1600" b="0" dirty="0">
              <a:ea typeface="+mn-lt"/>
              <a:cs typeface="+mn-lt"/>
            </a:endParaRPr>
          </a:p>
          <a:p>
            <a:r>
              <a:rPr lang="en-GB" sz="1600" b="0" dirty="0">
                <a:cs typeface="Arial"/>
              </a:rPr>
              <a:t>Information on how to book the quarantine package and the testing package and the list of banned (red list) countries can be found at </a:t>
            </a:r>
            <a:r>
              <a:rPr lang="en-GB" sz="1600" b="0" u="sng" dirty="0">
                <a:cs typeface="Arial"/>
                <a:hlinkClick r:id="rId3"/>
              </a:rPr>
              <a:t>www.gov.uk/coronavirus</a:t>
            </a:r>
            <a:r>
              <a:rPr lang="en-GB" sz="1600" b="0" dirty="0">
                <a:cs typeface="Arial"/>
              </a:rPr>
              <a:t> </a:t>
            </a:r>
            <a:endParaRPr lang="en-GB" sz="1600" b="0" dirty="0">
              <a:ea typeface="+mn-lt"/>
              <a:cs typeface="+mn-lt"/>
            </a:endParaRPr>
          </a:p>
          <a:p>
            <a:r>
              <a:rPr lang="en-GB" sz="1600" b="0" dirty="0">
                <a:cs typeface="Arial"/>
              </a:rPr>
              <a:t>Fill out a Passenger Locator Form (PLF) to record details of the quarantine and testing booking. Individuals are subject to a £10,000 fine and imprisonment for knowingly filling out the form incorrectly. All travellers must complete the PLF before travelling to England.</a:t>
            </a:r>
            <a:endParaRPr lang="en-GB" sz="1600" b="0" dirty="0">
              <a:ea typeface="+mn-lt"/>
              <a:cs typeface="+mn-lt"/>
            </a:endParaRPr>
          </a:p>
          <a:p>
            <a:r>
              <a:rPr lang="en-GB" sz="1600" b="0" dirty="0">
                <a:cs typeface="Arial"/>
              </a:rPr>
              <a:t>There are exemptions. For the full details go to </a:t>
            </a:r>
            <a:r>
              <a:rPr lang="en-GB" sz="1600" b="0" u="sng" dirty="0">
                <a:cs typeface="Arial"/>
                <a:hlinkClick r:id="rId3"/>
              </a:rPr>
              <a:t>www.gov.uk/coronavirus</a:t>
            </a:r>
            <a:r>
              <a:rPr lang="en-GB" sz="1600" b="0" dirty="0">
                <a:cs typeface="Arial"/>
              </a:rPr>
              <a:t> </a:t>
            </a:r>
            <a:endParaRPr lang="en-GB" dirty="0"/>
          </a:p>
        </p:txBody>
      </p:sp>
      <p:sp>
        <p:nvSpPr>
          <p:cNvPr id="4" name="Footer Placeholder 3">
            <a:extLst>
              <a:ext uri="{FF2B5EF4-FFF2-40B4-BE49-F238E27FC236}">
                <a16:creationId xmlns:a16="http://schemas.microsoft.com/office/drawing/2014/main" xmlns="" id="{1487843D-78EC-400B-9D42-D8E83EB4070E}"/>
              </a:ext>
            </a:extLst>
          </p:cNvPr>
          <p:cNvSpPr>
            <a:spLocks noGrp="1"/>
          </p:cNvSpPr>
          <p:nvPr>
            <p:ph type="ftr" sz="quarter" idx="11"/>
          </p:nvPr>
        </p:nvSpPr>
        <p:spPr/>
        <p:txBody>
          <a:bodyPr/>
          <a:lstStyle/>
          <a:p>
            <a:r>
              <a:rPr lang="en-GB"/>
              <a:t>Stakeholder Toolkit May 2021</a:t>
            </a:r>
          </a:p>
        </p:txBody>
      </p:sp>
    </p:spTree>
    <p:extLst>
      <p:ext uri="{BB962C8B-B14F-4D97-AF65-F5344CB8AC3E}">
        <p14:creationId xmlns:p14="http://schemas.microsoft.com/office/powerpoint/2010/main" val="2408038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FF460E-6CBF-49A7-97DD-96B0A2127AAE}"/>
              </a:ext>
            </a:extLst>
          </p:cNvPr>
          <p:cNvSpPr>
            <a:spLocks noGrp="1"/>
          </p:cNvSpPr>
          <p:nvPr>
            <p:ph type="title"/>
          </p:nvPr>
        </p:nvSpPr>
        <p:spPr>
          <a:xfrm>
            <a:off x="371475" y="325968"/>
            <a:ext cx="8462281" cy="1250421"/>
          </a:xfrm>
        </p:spPr>
        <p:txBody>
          <a:bodyPr/>
          <a:lstStyle/>
          <a:p>
            <a:r>
              <a:rPr lang="en-GB" sz="3200"/>
              <a:t>Outbound Passenger Requirements: </a:t>
            </a:r>
            <a:br>
              <a:rPr lang="en-GB" sz="3200"/>
            </a:br>
            <a:r>
              <a:rPr lang="en-GB" sz="3200"/>
              <a:t>AMBER LIST</a:t>
            </a:r>
          </a:p>
        </p:txBody>
      </p:sp>
      <p:sp>
        <p:nvSpPr>
          <p:cNvPr id="3" name="Content Placeholder 2">
            <a:extLst>
              <a:ext uri="{FF2B5EF4-FFF2-40B4-BE49-F238E27FC236}">
                <a16:creationId xmlns:a16="http://schemas.microsoft.com/office/drawing/2014/main" xmlns="" id="{E16D773F-FBCE-4BCB-B328-5FC4E404D686}"/>
              </a:ext>
            </a:extLst>
          </p:cNvPr>
          <p:cNvSpPr>
            <a:spLocks noGrp="1"/>
          </p:cNvSpPr>
          <p:nvPr>
            <p:ph idx="1"/>
          </p:nvPr>
        </p:nvSpPr>
        <p:spPr>
          <a:xfrm>
            <a:off x="57143" y="1489582"/>
            <a:ext cx="9036474" cy="3888695"/>
          </a:xfrm>
        </p:spPr>
        <p:txBody>
          <a:bodyPr vert="horz" lIns="0" tIns="0" rIns="0" bIns="0" rtlCol="0" anchor="t">
            <a:noAutofit/>
          </a:bodyPr>
          <a:lstStyle/>
          <a:p>
            <a:pPr marL="149225" lvl="0" indent="0">
              <a:lnSpc>
                <a:spcPct val="130000"/>
              </a:lnSpc>
              <a:spcBef>
                <a:spcPts val="900"/>
              </a:spcBef>
              <a:spcAft>
                <a:spcPts val="0"/>
              </a:spcAft>
              <a:buSzPts val="1250"/>
              <a:buNone/>
            </a:pPr>
            <a:endParaRPr lang="en-GB" sz="1600" b="0" dirty="0">
              <a:cs typeface="Arial"/>
            </a:endParaRPr>
          </a:p>
          <a:p>
            <a:pPr marL="285750" indent="-285750"/>
            <a:r>
              <a:rPr lang="en-GB" sz="1600" b="0" dirty="0">
                <a:ea typeface="+mn-lt"/>
                <a:cs typeface="+mn-lt"/>
              </a:rPr>
              <a:t>You should not travel to amber list countries or territories.</a:t>
            </a:r>
          </a:p>
          <a:p>
            <a:pPr marL="285750" indent="-285750"/>
            <a:r>
              <a:rPr lang="en-GB" sz="1600" b="0" dirty="0">
                <a:cs typeface="Arial"/>
              </a:rPr>
              <a:t>Book a quarantine and testing package before travel as required by your travel operator, airport and destination. The country you are travelling to may also require a test.</a:t>
            </a:r>
            <a:endParaRPr lang="en-GB" sz="1600" b="0" dirty="0">
              <a:ea typeface="+mn-lt"/>
              <a:cs typeface="+mn-lt"/>
            </a:endParaRPr>
          </a:p>
          <a:p>
            <a:pPr marL="285750" indent="-285750"/>
            <a:r>
              <a:rPr lang="en-GB" sz="1600" b="0" dirty="0">
                <a:cs typeface="Arial"/>
              </a:rPr>
              <a:t>Check the travel requirements of your destination country. </a:t>
            </a:r>
            <a:endParaRPr lang="en-GB" sz="1600" b="0" dirty="0">
              <a:ea typeface="+mn-lt"/>
              <a:cs typeface="+mn-lt"/>
            </a:endParaRPr>
          </a:p>
          <a:p>
            <a:pPr marL="285750" indent="-285750"/>
            <a:r>
              <a:rPr lang="en-GB" sz="1600" b="0" dirty="0">
                <a:ea typeface="+mn-lt"/>
                <a:cs typeface="+mn-lt"/>
              </a:rPr>
              <a:t>If you have to travel to an Amber list country, you will need to book a testing package before you return to England.</a:t>
            </a:r>
          </a:p>
          <a:p>
            <a:pPr marL="285750" indent="-285750"/>
            <a:r>
              <a:rPr lang="en-GB" sz="1600" b="0" dirty="0">
                <a:ea typeface="+mn-lt"/>
                <a:cs typeface="+mn-lt"/>
              </a:rPr>
              <a:t>Check Information on how to book the quarantine package and the testing package, it can be found at </a:t>
            </a:r>
            <a:r>
              <a:rPr lang="en-GB" sz="1600" b="0" u="sng" dirty="0">
                <a:solidFill>
                  <a:schemeClr val="hlink"/>
                </a:solidFill>
                <a:ea typeface="+mn-lt"/>
                <a:cs typeface="+mn-lt"/>
                <a:hlinkClick r:id="rId2">
                  <a:extLst>
                    <a:ext uri="{A12FA001-AC4F-418D-AE19-62706E023703}">
                      <ahyp:hlinkClr xmlns:ahyp="http://schemas.microsoft.com/office/drawing/2018/hyperlinkcolor" xmlns="" val="tx"/>
                    </a:ext>
                  </a:extLst>
                </a:hlinkClick>
              </a:rPr>
              <a:t>www.gov.uk/coronavirus.</a:t>
            </a:r>
            <a:r>
              <a:rPr lang="en-GB" sz="1600" b="0" dirty="0">
                <a:ea typeface="+mn-lt"/>
                <a:cs typeface="+mn-lt"/>
              </a:rPr>
              <a:t> </a:t>
            </a:r>
          </a:p>
          <a:p>
            <a:endParaRPr lang="en-GB" dirty="0">
              <a:cs typeface="Arial"/>
            </a:endParaRPr>
          </a:p>
        </p:txBody>
      </p:sp>
      <p:sp>
        <p:nvSpPr>
          <p:cNvPr id="4" name="Footer Placeholder 3">
            <a:extLst>
              <a:ext uri="{FF2B5EF4-FFF2-40B4-BE49-F238E27FC236}">
                <a16:creationId xmlns:a16="http://schemas.microsoft.com/office/drawing/2014/main" xmlns="" id="{683523CD-511A-4EE5-A84D-89A32D890B4B}"/>
              </a:ext>
            </a:extLst>
          </p:cNvPr>
          <p:cNvSpPr>
            <a:spLocks noGrp="1"/>
          </p:cNvSpPr>
          <p:nvPr>
            <p:ph type="ftr" sz="quarter" idx="11"/>
          </p:nvPr>
        </p:nvSpPr>
        <p:spPr/>
        <p:txBody>
          <a:bodyPr/>
          <a:lstStyle/>
          <a:p>
            <a:r>
              <a:rPr lang="en-GB"/>
              <a:t>Stakeholder Toolkit May 2021</a:t>
            </a:r>
          </a:p>
        </p:txBody>
      </p:sp>
    </p:spTree>
    <p:extLst>
      <p:ext uri="{BB962C8B-B14F-4D97-AF65-F5344CB8AC3E}">
        <p14:creationId xmlns:p14="http://schemas.microsoft.com/office/powerpoint/2010/main" val="3043025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600A412-40B9-4678-96C1-E1107B2FEB95}"/>
              </a:ext>
            </a:extLst>
          </p:cNvPr>
          <p:cNvSpPr>
            <a:spLocks noGrp="1"/>
          </p:cNvSpPr>
          <p:nvPr>
            <p:ph idx="1"/>
          </p:nvPr>
        </p:nvSpPr>
        <p:spPr>
          <a:xfrm>
            <a:off x="93577" y="1175526"/>
            <a:ext cx="8508572" cy="4607595"/>
          </a:xfrm>
        </p:spPr>
        <p:txBody>
          <a:bodyPr vert="horz" lIns="0" tIns="0" rIns="0" bIns="0" rtlCol="0" anchor="t">
            <a:noAutofit/>
          </a:bodyPr>
          <a:lstStyle/>
          <a:p>
            <a:pPr marL="434975" indent="-285750">
              <a:lnSpc>
                <a:spcPct val="130000"/>
              </a:lnSpc>
              <a:spcBef>
                <a:spcPts val="900"/>
              </a:spcBef>
              <a:spcAft>
                <a:spcPts val="0"/>
              </a:spcAft>
              <a:buFont typeface="Arial"/>
              <a:buChar char="•"/>
            </a:pPr>
            <a:endParaRPr lang="en-GB" sz="1600" b="0" dirty="0">
              <a:cs typeface="Arial"/>
            </a:endParaRPr>
          </a:p>
          <a:p>
            <a:pPr marL="434975" indent="-285750">
              <a:lnSpc>
                <a:spcPct val="130000"/>
              </a:lnSpc>
              <a:spcBef>
                <a:spcPts val="900"/>
              </a:spcBef>
              <a:spcAft>
                <a:spcPts val="0"/>
              </a:spcAft>
              <a:buFont typeface="Arial"/>
              <a:buChar char="•"/>
            </a:pPr>
            <a:r>
              <a:rPr lang="en-GB" sz="1600" b="0" dirty="0">
                <a:cs typeface="Arial"/>
              </a:rPr>
              <a:t>Book a testing package before travel to England if you have travelled in an amber list country [in the past ten days]. </a:t>
            </a:r>
            <a:endParaRPr lang="en-GB" sz="1600" b="0" dirty="0">
              <a:ea typeface="+mn-lt"/>
              <a:cs typeface="+mn-lt"/>
            </a:endParaRPr>
          </a:p>
          <a:p>
            <a:pPr marL="434975" indent="-285750">
              <a:lnSpc>
                <a:spcPct val="130000"/>
              </a:lnSpc>
              <a:spcBef>
                <a:spcPts val="900"/>
              </a:spcBef>
              <a:spcAft>
                <a:spcPts val="0"/>
              </a:spcAft>
              <a:buFont typeface="Arial"/>
              <a:buChar char="•"/>
            </a:pPr>
            <a:r>
              <a:rPr lang="en-GB" sz="1600" b="0" dirty="0">
                <a:cs typeface="Arial"/>
              </a:rPr>
              <a:t>You will need to take a pre-departure test and have proof of a negative result. You will also need to quarantine for 10 days at home or the </a:t>
            </a:r>
            <a:r>
              <a:rPr lang="en-GB" sz="1600" b="0" dirty="0" err="1">
                <a:cs typeface="Arial"/>
              </a:rPr>
              <a:t>the</a:t>
            </a:r>
            <a:r>
              <a:rPr lang="en-GB" sz="1600" b="0" dirty="0">
                <a:cs typeface="Arial"/>
              </a:rPr>
              <a:t> place you’re staying and take 2 PCR coronavirus (COVID-19) tests on or before day 2 and again on or after day 8. </a:t>
            </a:r>
            <a:endParaRPr lang="en-GB" sz="1600" b="0" dirty="0">
              <a:ea typeface="+mn-lt"/>
              <a:cs typeface="+mn-lt"/>
            </a:endParaRPr>
          </a:p>
          <a:p>
            <a:pPr marL="434975" indent="-285750">
              <a:lnSpc>
                <a:spcPct val="130000"/>
              </a:lnSpc>
              <a:spcBef>
                <a:spcPts val="900"/>
              </a:spcBef>
              <a:spcAft>
                <a:spcPts val="0"/>
              </a:spcAft>
              <a:buFont typeface="Arial"/>
              <a:buChar char="•"/>
            </a:pPr>
            <a:r>
              <a:rPr lang="en-GB" sz="1600" b="0" dirty="0">
                <a:cs typeface="Arial"/>
              </a:rPr>
              <a:t>Information on how to book the testing package can be found at </a:t>
            </a:r>
            <a:r>
              <a:rPr lang="en-GB" sz="1600" b="0" u="sng" dirty="0">
                <a:cs typeface="Arial"/>
                <a:hlinkClick r:id="rId2"/>
              </a:rPr>
              <a:t>www.gov.uk/coronavirus</a:t>
            </a:r>
            <a:r>
              <a:rPr lang="en-GB" sz="1600" b="0" dirty="0">
                <a:cs typeface="Arial"/>
              </a:rPr>
              <a:t> </a:t>
            </a:r>
            <a:endParaRPr lang="en-GB" sz="1600" b="0" dirty="0">
              <a:ea typeface="+mn-lt"/>
              <a:cs typeface="+mn-lt"/>
            </a:endParaRPr>
          </a:p>
          <a:p>
            <a:pPr marL="434975" indent="-285750">
              <a:lnSpc>
                <a:spcPct val="130000"/>
              </a:lnSpc>
              <a:spcBef>
                <a:spcPts val="900"/>
              </a:spcBef>
              <a:spcAft>
                <a:spcPts val="0"/>
              </a:spcAft>
              <a:buFont typeface="Arial"/>
              <a:buChar char="•"/>
            </a:pPr>
            <a:r>
              <a:rPr lang="en-GB" sz="1600" b="0" dirty="0">
                <a:cs typeface="Arial"/>
              </a:rPr>
              <a:t>You may be able to end your quarantine early by booking a third coronavirus test, the earliest you can take a test is 5 days after you arrive in England. Find out more at </a:t>
            </a:r>
            <a:r>
              <a:rPr lang="en-GB" sz="1600" b="0" dirty="0">
                <a:cs typeface="Arial"/>
                <a:hlinkClick r:id="rId2"/>
              </a:rPr>
              <a:t>www.gov.uk/coronavirus</a:t>
            </a:r>
            <a:r>
              <a:rPr lang="en-GB" sz="1600" b="0" dirty="0">
                <a:cs typeface="Arial"/>
              </a:rPr>
              <a:t> </a:t>
            </a:r>
            <a:endParaRPr lang="en-GB" sz="1600" b="0" dirty="0">
              <a:ea typeface="+mn-lt"/>
              <a:cs typeface="+mn-lt"/>
            </a:endParaRPr>
          </a:p>
          <a:p>
            <a:pPr marL="434975" indent="-285750">
              <a:lnSpc>
                <a:spcPct val="130000"/>
              </a:lnSpc>
              <a:spcBef>
                <a:spcPts val="900"/>
              </a:spcBef>
              <a:spcAft>
                <a:spcPts val="0"/>
              </a:spcAft>
              <a:buFont typeface="Arial"/>
              <a:buChar char="•"/>
            </a:pPr>
            <a:r>
              <a:rPr lang="en-GB" sz="1600" b="0" dirty="0">
                <a:cs typeface="Arial"/>
              </a:rPr>
              <a:t>Fill out a Passenger Locator Form (PLF) to record details of the quarantine and testing booking. Individuals are subject to a £10,000 fine and imprisonment for knowingly filling out the form incorrectly. All travellers must complete the PLF before travelling to England.</a:t>
            </a:r>
            <a:endParaRPr lang="en-GB" sz="1600" b="0" dirty="0">
              <a:ea typeface="+mn-lt"/>
              <a:cs typeface="+mn-lt"/>
            </a:endParaRPr>
          </a:p>
          <a:p>
            <a:pPr marL="434975" indent="-285750">
              <a:lnSpc>
                <a:spcPct val="130000"/>
              </a:lnSpc>
              <a:spcBef>
                <a:spcPts val="900"/>
              </a:spcBef>
              <a:spcAft>
                <a:spcPts val="0"/>
              </a:spcAft>
              <a:buFont typeface="Arial"/>
              <a:buChar char="•"/>
            </a:pPr>
            <a:r>
              <a:rPr lang="en-GB" sz="1600" b="0" dirty="0">
                <a:cs typeface="Arial"/>
              </a:rPr>
              <a:t>There are exemptions. For the full details go to </a:t>
            </a:r>
            <a:r>
              <a:rPr lang="en-GB" sz="1600" b="0" u="sng" dirty="0">
                <a:cs typeface="Arial"/>
                <a:hlinkClick r:id="rId2"/>
              </a:rPr>
              <a:t>www.gov.uk/coronavirus</a:t>
            </a:r>
            <a:endParaRPr lang="en-GB" dirty="0"/>
          </a:p>
          <a:p>
            <a:pPr marL="434975" indent="-285750">
              <a:lnSpc>
                <a:spcPct val="130000"/>
              </a:lnSpc>
              <a:spcBef>
                <a:spcPts val="900"/>
              </a:spcBef>
              <a:spcAft>
                <a:spcPts val="0"/>
              </a:spcAft>
              <a:buFont typeface="Arial"/>
              <a:buChar char="•"/>
            </a:pPr>
            <a:endParaRPr lang="en-GB" sz="1600" b="0" u="sng" dirty="0">
              <a:cs typeface="Arial"/>
            </a:endParaRPr>
          </a:p>
          <a:p>
            <a:pPr marL="434975" indent="-285750">
              <a:lnSpc>
                <a:spcPct val="130000"/>
              </a:lnSpc>
              <a:spcBef>
                <a:spcPts val="900"/>
              </a:spcBef>
              <a:spcAft>
                <a:spcPts val="0"/>
              </a:spcAft>
              <a:buFont typeface="Arial"/>
              <a:buChar char="•"/>
            </a:pPr>
            <a:r>
              <a:rPr lang="en-GB" sz="1600" b="0" dirty="0">
                <a:ea typeface="+mn-lt"/>
                <a:cs typeface="+mn-lt"/>
              </a:rPr>
              <a:t>Book a quarantine and testing package before travel as required by your travel operator, airport and destination. </a:t>
            </a:r>
            <a:r>
              <a:rPr lang="en-GB" sz="1600" b="0" dirty="0">
                <a:cs typeface="Arial"/>
              </a:rPr>
              <a:t>The country you are travelling to may also require a test.</a:t>
            </a:r>
            <a:endParaRPr lang="en-GB" sz="1600" b="0" dirty="0">
              <a:ea typeface="+mn-lt"/>
              <a:cs typeface="+mn-lt"/>
            </a:endParaRPr>
          </a:p>
          <a:p>
            <a:pPr marL="434975" indent="-285750">
              <a:lnSpc>
                <a:spcPct val="130000"/>
              </a:lnSpc>
              <a:spcBef>
                <a:spcPts val="900"/>
              </a:spcBef>
              <a:spcAft>
                <a:spcPts val="0"/>
              </a:spcAft>
              <a:buFont typeface="Arial"/>
              <a:buChar char="•"/>
            </a:pPr>
            <a:r>
              <a:rPr lang="en-GB" sz="1600" b="0" dirty="0">
                <a:ea typeface="+mn-lt"/>
                <a:cs typeface="+mn-lt"/>
              </a:rPr>
              <a:t>Check the travel requirements of your destination country.</a:t>
            </a:r>
          </a:p>
          <a:p>
            <a:pPr marL="434975" indent="-285750">
              <a:lnSpc>
                <a:spcPct val="130000"/>
              </a:lnSpc>
              <a:spcBef>
                <a:spcPts val="900"/>
              </a:spcBef>
              <a:spcAft>
                <a:spcPts val="0"/>
              </a:spcAft>
              <a:buFont typeface="Arial"/>
              <a:buChar char="•"/>
            </a:pPr>
            <a:r>
              <a:rPr lang="en-GB" sz="1600" b="0" dirty="0">
                <a:cs typeface="Arial"/>
              </a:rPr>
              <a:t>If you travel to a green list country you will need to book a test package before you return to England.</a:t>
            </a:r>
            <a:endParaRPr lang="en-GB" sz="1600" b="0" dirty="0">
              <a:ea typeface="+mn-lt"/>
              <a:cs typeface="+mn-lt"/>
            </a:endParaRPr>
          </a:p>
          <a:p>
            <a:pPr marL="434975" indent="-285750">
              <a:lnSpc>
                <a:spcPct val="130000"/>
              </a:lnSpc>
              <a:spcBef>
                <a:spcPts val="900"/>
              </a:spcBef>
              <a:spcAft>
                <a:spcPts val="0"/>
              </a:spcAft>
              <a:buFont typeface="Arial"/>
              <a:buChar char="•"/>
            </a:pPr>
            <a:r>
              <a:rPr lang="en-GB" sz="1600" b="0" dirty="0">
                <a:ea typeface="+mn-lt"/>
                <a:cs typeface="+mn-lt"/>
              </a:rPr>
              <a:t>Check information on how to book the quarantine package and the testing package, it can be found at </a:t>
            </a:r>
            <a:r>
              <a:rPr lang="en-GB" sz="1600" b="0" u="sng" dirty="0">
                <a:solidFill>
                  <a:schemeClr val="hlink"/>
                </a:solidFill>
                <a:ea typeface="+mn-lt"/>
                <a:cs typeface="+mn-lt"/>
                <a:hlinkClick r:id="rId2">
                  <a:extLst>
                    <a:ext uri="{A12FA001-AC4F-418D-AE19-62706E023703}">
                      <ahyp:hlinkClr xmlns:ahyp="http://schemas.microsoft.com/office/drawing/2018/hyperlinkcolor" xmlns="" val="tx"/>
                    </a:ext>
                  </a:extLst>
                </a:hlinkClick>
              </a:rPr>
              <a:t>www.gov.uk/coronavirus</a:t>
            </a:r>
            <a:r>
              <a:rPr lang="en-GB" sz="1600" b="0" dirty="0">
                <a:ea typeface="+mn-lt"/>
                <a:cs typeface="+mn-lt"/>
              </a:rPr>
              <a:t> </a:t>
            </a:r>
            <a:endParaRPr lang="en-GB" dirty="0"/>
          </a:p>
          <a:p>
            <a:pPr marL="457200" indent="-307975">
              <a:lnSpc>
                <a:spcPct val="130000"/>
              </a:lnSpc>
              <a:spcAft>
                <a:spcPts val="0"/>
              </a:spcAft>
              <a:buSzPts val="1250"/>
              <a:buChar char="●"/>
            </a:pPr>
            <a:endParaRPr lang="en-GB" sz="1600" b="0" u="sng" dirty="0">
              <a:solidFill>
                <a:schemeClr val="hlink"/>
              </a:solidFill>
              <a:cs typeface="Arial"/>
            </a:endParaRPr>
          </a:p>
        </p:txBody>
      </p:sp>
      <p:sp>
        <p:nvSpPr>
          <p:cNvPr id="4" name="Footer Placeholder 3">
            <a:extLst>
              <a:ext uri="{FF2B5EF4-FFF2-40B4-BE49-F238E27FC236}">
                <a16:creationId xmlns:a16="http://schemas.microsoft.com/office/drawing/2014/main" xmlns="" id="{1487843D-78EC-400B-9D42-D8E83EB4070E}"/>
              </a:ext>
            </a:extLst>
          </p:cNvPr>
          <p:cNvSpPr>
            <a:spLocks noGrp="1"/>
          </p:cNvSpPr>
          <p:nvPr>
            <p:ph type="ftr" sz="quarter" idx="11"/>
          </p:nvPr>
        </p:nvSpPr>
        <p:spPr/>
        <p:txBody>
          <a:bodyPr/>
          <a:lstStyle/>
          <a:p>
            <a:r>
              <a:rPr lang="en-GB"/>
              <a:t>Stakeholder Toolkit May 2021</a:t>
            </a:r>
          </a:p>
        </p:txBody>
      </p:sp>
      <p:sp>
        <p:nvSpPr>
          <p:cNvPr id="7" name="Title 1">
            <a:extLst>
              <a:ext uri="{FF2B5EF4-FFF2-40B4-BE49-F238E27FC236}">
                <a16:creationId xmlns:a16="http://schemas.microsoft.com/office/drawing/2014/main" xmlns="" id="{A2AC5517-B635-45FB-9163-A1ACC582DB5D}"/>
              </a:ext>
            </a:extLst>
          </p:cNvPr>
          <p:cNvSpPr>
            <a:spLocks noGrp="1"/>
          </p:cNvSpPr>
          <p:nvPr>
            <p:ph type="title"/>
          </p:nvPr>
        </p:nvSpPr>
        <p:spPr>
          <a:xfrm>
            <a:off x="279566" y="214356"/>
            <a:ext cx="8587467" cy="924175"/>
          </a:xfrm>
        </p:spPr>
        <p:txBody>
          <a:bodyPr/>
          <a:lstStyle/>
          <a:p>
            <a:r>
              <a:rPr lang="en-GB" sz="3200"/>
              <a:t>Inbound Passenger Requirements: </a:t>
            </a:r>
            <a:br>
              <a:rPr lang="en-GB" sz="3200"/>
            </a:br>
            <a:r>
              <a:rPr lang="en-GB" sz="3200"/>
              <a:t>AMBER LIST</a:t>
            </a:r>
          </a:p>
        </p:txBody>
      </p:sp>
    </p:spTree>
    <p:extLst>
      <p:ext uri="{BB962C8B-B14F-4D97-AF65-F5344CB8AC3E}">
        <p14:creationId xmlns:p14="http://schemas.microsoft.com/office/powerpoint/2010/main" val="2977467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600A412-40B9-4678-96C1-E1107B2FEB95}"/>
              </a:ext>
            </a:extLst>
          </p:cNvPr>
          <p:cNvSpPr>
            <a:spLocks noGrp="1"/>
          </p:cNvSpPr>
          <p:nvPr>
            <p:ph idx="1"/>
          </p:nvPr>
        </p:nvSpPr>
        <p:spPr>
          <a:xfrm>
            <a:off x="61075" y="1435545"/>
            <a:ext cx="8508572" cy="4607595"/>
          </a:xfrm>
        </p:spPr>
        <p:txBody>
          <a:bodyPr vert="horz" lIns="0" tIns="0" rIns="0" bIns="0" rtlCol="0" anchor="t">
            <a:noAutofit/>
          </a:bodyPr>
          <a:lstStyle/>
          <a:p>
            <a:pPr marL="434975" indent="-285750">
              <a:lnSpc>
                <a:spcPct val="130000"/>
              </a:lnSpc>
              <a:spcBef>
                <a:spcPts val="900"/>
              </a:spcBef>
              <a:spcAft>
                <a:spcPts val="0"/>
              </a:spcAft>
              <a:buFont typeface="Arial"/>
              <a:buChar char="•"/>
            </a:pPr>
            <a:r>
              <a:rPr lang="en-GB" sz="1600" b="0">
                <a:ea typeface="+mn-lt"/>
                <a:cs typeface="+mn-lt"/>
              </a:rPr>
              <a:t>Book a quarantine and testing package before travel as required by your travel operator, airport and destination. </a:t>
            </a:r>
            <a:r>
              <a:rPr lang="en-GB" sz="1600" b="0">
                <a:cs typeface="Arial"/>
              </a:rPr>
              <a:t>The country you are travelling to may also require a test.</a:t>
            </a:r>
            <a:endParaRPr lang="en-GB" sz="1600" b="0">
              <a:ea typeface="+mn-lt"/>
              <a:cs typeface="+mn-lt"/>
            </a:endParaRPr>
          </a:p>
          <a:p>
            <a:pPr marL="434975" indent="-285750">
              <a:lnSpc>
                <a:spcPct val="130000"/>
              </a:lnSpc>
              <a:spcBef>
                <a:spcPts val="900"/>
              </a:spcBef>
              <a:spcAft>
                <a:spcPts val="0"/>
              </a:spcAft>
              <a:buFont typeface="Arial"/>
              <a:buChar char="•"/>
            </a:pPr>
            <a:r>
              <a:rPr lang="en-GB" sz="1600" b="0">
                <a:ea typeface="+mn-lt"/>
                <a:cs typeface="+mn-lt"/>
              </a:rPr>
              <a:t>Check the travel requirements of your destination country.</a:t>
            </a:r>
          </a:p>
          <a:p>
            <a:pPr marL="434975" indent="-285750">
              <a:lnSpc>
                <a:spcPct val="130000"/>
              </a:lnSpc>
              <a:spcBef>
                <a:spcPts val="900"/>
              </a:spcBef>
              <a:spcAft>
                <a:spcPts val="0"/>
              </a:spcAft>
              <a:buFont typeface="Arial"/>
              <a:buChar char="•"/>
            </a:pPr>
            <a:r>
              <a:rPr lang="en-GB" sz="1600" b="0">
                <a:cs typeface="Arial"/>
              </a:rPr>
              <a:t>If you travel to a green list country you will need to book a test package before you return to England.</a:t>
            </a:r>
            <a:endParaRPr lang="en-GB" sz="1600" b="0">
              <a:ea typeface="+mn-lt"/>
              <a:cs typeface="+mn-lt"/>
            </a:endParaRPr>
          </a:p>
          <a:p>
            <a:pPr marL="434975" indent="-285750">
              <a:lnSpc>
                <a:spcPct val="130000"/>
              </a:lnSpc>
              <a:spcBef>
                <a:spcPts val="900"/>
              </a:spcBef>
              <a:spcAft>
                <a:spcPts val="0"/>
              </a:spcAft>
              <a:buFont typeface="Arial"/>
              <a:buChar char="•"/>
            </a:pPr>
            <a:r>
              <a:rPr lang="en-GB" sz="1600" b="0">
                <a:ea typeface="+mn-lt"/>
                <a:cs typeface="+mn-lt"/>
              </a:rPr>
              <a:t>Check information on how to book the quarantine package and the testing package, it can be found at </a:t>
            </a:r>
            <a:r>
              <a:rPr lang="en-GB" sz="1600" b="0" u="sng">
                <a:solidFill>
                  <a:schemeClr val="hlink"/>
                </a:solidFill>
                <a:ea typeface="+mn-lt"/>
                <a:cs typeface="+mn-lt"/>
                <a:hlinkClick r:id="rId2">
                  <a:extLst>
                    <a:ext uri="{A12FA001-AC4F-418D-AE19-62706E023703}">
                      <ahyp:hlinkClr xmlns:ahyp="http://schemas.microsoft.com/office/drawing/2018/hyperlinkcolor" xmlns="" val="tx"/>
                    </a:ext>
                  </a:extLst>
                </a:hlinkClick>
              </a:rPr>
              <a:t>www.gov.uk/coronavirus</a:t>
            </a:r>
            <a:r>
              <a:rPr lang="en-GB" sz="1600" b="0">
                <a:ea typeface="+mn-lt"/>
                <a:cs typeface="+mn-lt"/>
              </a:rPr>
              <a:t> </a:t>
            </a:r>
            <a:endParaRPr lang="en-GB"/>
          </a:p>
          <a:p>
            <a:pPr marL="457200" indent="-307975">
              <a:lnSpc>
                <a:spcPct val="130000"/>
              </a:lnSpc>
              <a:spcAft>
                <a:spcPts val="0"/>
              </a:spcAft>
              <a:buSzPts val="1250"/>
              <a:buChar char="●"/>
            </a:pPr>
            <a:endParaRPr lang="en-GB" sz="1600" b="0" u="sng">
              <a:solidFill>
                <a:schemeClr val="hlink"/>
              </a:solidFill>
              <a:cs typeface="Arial"/>
            </a:endParaRPr>
          </a:p>
          <a:p>
            <a:pPr marL="457200" indent="-307975">
              <a:lnSpc>
                <a:spcPct val="130000"/>
              </a:lnSpc>
              <a:spcAft>
                <a:spcPts val="0"/>
              </a:spcAft>
              <a:buSzPts val="1250"/>
              <a:buChar char="●"/>
            </a:pPr>
            <a:endParaRPr lang="en-GB" sz="1600" b="0" u="sng">
              <a:solidFill>
                <a:schemeClr val="hlink"/>
              </a:solidFill>
              <a:cs typeface="Arial"/>
            </a:endParaRPr>
          </a:p>
        </p:txBody>
      </p:sp>
      <p:sp>
        <p:nvSpPr>
          <p:cNvPr id="4" name="Footer Placeholder 3">
            <a:extLst>
              <a:ext uri="{FF2B5EF4-FFF2-40B4-BE49-F238E27FC236}">
                <a16:creationId xmlns:a16="http://schemas.microsoft.com/office/drawing/2014/main" xmlns="" id="{1487843D-78EC-400B-9D42-D8E83EB4070E}"/>
              </a:ext>
            </a:extLst>
          </p:cNvPr>
          <p:cNvSpPr>
            <a:spLocks noGrp="1"/>
          </p:cNvSpPr>
          <p:nvPr>
            <p:ph type="ftr" sz="quarter" idx="11"/>
          </p:nvPr>
        </p:nvSpPr>
        <p:spPr/>
        <p:txBody>
          <a:bodyPr/>
          <a:lstStyle/>
          <a:p>
            <a:r>
              <a:rPr lang="en-GB"/>
              <a:t>Stakeholder Toolkit May 2021</a:t>
            </a:r>
          </a:p>
        </p:txBody>
      </p:sp>
      <p:sp>
        <p:nvSpPr>
          <p:cNvPr id="7" name="Title 1">
            <a:extLst>
              <a:ext uri="{FF2B5EF4-FFF2-40B4-BE49-F238E27FC236}">
                <a16:creationId xmlns:a16="http://schemas.microsoft.com/office/drawing/2014/main" xmlns="" id="{A2AC5517-B635-45FB-9163-A1ACC582DB5D}"/>
              </a:ext>
            </a:extLst>
          </p:cNvPr>
          <p:cNvSpPr>
            <a:spLocks noGrp="1"/>
          </p:cNvSpPr>
          <p:nvPr>
            <p:ph type="title"/>
          </p:nvPr>
        </p:nvSpPr>
        <p:spPr>
          <a:xfrm>
            <a:off x="279566" y="214356"/>
            <a:ext cx="8587467" cy="924175"/>
          </a:xfrm>
        </p:spPr>
        <p:txBody>
          <a:bodyPr/>
          <a:lstStyle/>
          <a:p>
            <a:r>
              <a:rPr lang="en-GB" sz="3200"/>
              <a:t>Outbound Passenger Requirements: </a:t>
            </a:r>
            <a:br>
              <a:rPr lang="en-GB" sz="3200"/>
            </a:br>
            <a:r>
              <a:rPr lang="en-GB" sz="3200">
                <a:cs typeface="Arial"/>
              </a:rPr>
              <a:t>GREEN LIST</a:t>
            </a:r>
            <a:endParaRPr lang="en-GB" sz="3200"/>
          </a:p>
        </p:txBody>
      </p:sp>
    </p:spTree>
    <p:extLst>
      <p:ext uri="{BB962C8B-B14F-4D97-AF65-F5344CB8AC3E}">
        <p14:creationId xmlns:p14="http://schemas.microsoft.com/office/powerpoint/2010/main" val="720070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600A412-40B9-4678-96C1-E1107B2FEB95}"/>
              </a:ext>
            </a:extLst>
          </p:cNvPr>
          <p:cNvSpPr>
            <a:spLocks noGrp="1"/>
          </p:cNvSpPr>
          <p:nvPr>
            <p:ph idx="1"/>
          </p:nvPr>
        </p:nvSpPr>
        <p:spPr>
          <a:xfrm>
            <a:off x="321094" y="2042256"/>
            <a:ext cx="8508572" cy="4607595"/>
          </a:xfrm>
        </p:spPr>
        <p:txBody>
          <a:bodyPr vert="horz" lIns="0" tIns="0" rIns="0" bIns="0" rtlCol="0" anchor="t">
            <a:noAutofit/>
          </a:bodyPr>
          <a:lstStyle/>
          <a:p>
            <a:pPr marL="457200" indent="-307975">
              <a:lnSpc>
                <a:spcPct val="130000"/>
              </a:lnSpc>
              <a:spcAft>
                <a:spcPts val="0"/>
              </a:spcAft>
              <a:buSzPts val="1250"/>
              <a:buChar char="●"/>
            </a:pPr>
            <a:endParaRPr lang="en-GB" sz="1600" b="0">
              <a:cs typeface="Arial"/>
            </a:endParaRPr>
          </a:p>
          <a:p>
            <a:endParaRPr lang="en-GB"/>
          </a:p>
        </p:txBody>
      </p:sp>
      <p:sp>
        <p:nvSpPr>
          <p:cNvPr id="4" name="Footer Placeholder 3">
            <a:extLst>
              <a:ext uri="{FF2B5EF4-FFF2-40B4-BE49-F238E27FC236}">
                <a16:creationId xmlns:a16="http://schemas.microsoft.com/office/drawing/2014/main" xmlns="" id="{1487843D-78EC-400B-9D42-D8E83EB4070E}"/>
              </a:ext>
            </a:extLst>
          </p:cNvPr>
          <p:cNvSpPr>
            <a:spLocks noGrp="1"/>
          </p:cNvSpPr>
          <p:nvPr>
            <p:ph type="ftr" sz="quarter" idx="11"/>
          </p:nvPr>
        </p:nvSpPr>
        <p:spPr/>
        <p:txBody>
          <a:bodyPr/>
          <a:lstStyle/>
          <a:p>
            <a:r>
              <a:rPr lang="en-GB"/>
              <a:t>Stakeholder Toolkit May 2021</a:t>
            </a:r>
          </a:p>
        </p:txBody>
      </p:sp>
      <p:sp>
        <p:nvSpPr>
          <p:cNvPr id="7" name="Title 1">
            <a:extLst>
              <a:ext uri="{FF2B5EF4-FFF2-40B4-BE49-F238E27FC236}">
                <a16:creationId xmlns:a16="http://schemas.microsoft.com/office/drawing/2014/main" xmlns="" id="{67EA19E6-EBA4-4998-A012-E3665A362392}"/>
              </a:ext>
            </a:extLst>
          </p:cNvPr>
          <p:cNvSpPr>
            <a:spLocks noGrp="1"/>
          </p:cNvSpPr>
          <p:nvPr>
            <p:ph type="title"/>
          </p:nvPr>
        </p:nvSpPr>
        <p:spPr>
          <a:xfrm>
            <a:off x="239290" y="154772"/>
            <a:ext cx="8587467" cy="924175"/>
          </a:xfrm>
        </p:spPr>
        <p:txBody>
          <a:bodyPr/>
          <a:lstStyle/>
          <a:p>
            <a:r>
              <a:rPr lang="en-GB" sz="3200"/>
              <a:t>Inbound Passenger Requirements: </a:t>
            </a:r>
            <a:br>
              <a:rPr lang="en-GB" sz="3200"/>
            </a:br>
            <a:r>
              <a:rPr lang="en-GB" sz="3200"/>
              <a:t>GREEN LIST</a:t>
            </a:r>
          </a:p>
        </p:txBody>
      </p:sp>
      <p:sp>
        <p:nvSpPr>
          <p:cNvPr id="2" name="TextBox 1">
            <a:extLst>
              <a:ext uri="{FF2B5EF4-FFF2-40B4-BE49-F238E27FC236}">
                <a16:creationId xmlns:a16="http://schemas.microsoft.com/office/drawing/2014/main" xmlns="" id="{2B29F438-B1EC-4EDF-9942-6C3EA7AC49A5}"/>
              </a:ext>
            </a:extLst>
          </p:cNvPr>
          <p:cNvSpPr txBox="1"/>
          <p:nvPr/>
        </p:nvSpPr>
        <p:spPr>
          <a:xfrm>
            <a:off x="123508" y="1315261"/>
            <a:ext cx="8821142"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r>
              <a:rPr lang="en-GB" sz="1600">
                <a:solidFill>
                  <a:srgbClr val="006AB0"/>
                </a:solidFill>
                <a:cs typeface="Arial"/>
              </a:rPr>
              <a:t>Book a test package before travel to England if you have travelled in a green list country.</a:t>
            </a:r>
            <a:endParaRPr lang="en-US" sz="1600">
              <a:solidFill>
                <a:srgbClr val="006AB0"/>
              </a:solidFill>
              <a:ea typeface="+mn-lt"/>
              <a:cs typeface="+mn-lt"/>
            </a:endParaRPr>
          </a:p>
          <a:p>
            <a:pPr>
              <a:spcAft>
                <a:spcPts val="600"/>
              </a:spcAft>
            </a:pPr>
            <a:endParaRPr lang="en-GB" sz="1600">
              <a:solidFill>
                <a:srgbClr val="006AB0"/>
              </a:solidFill>
              <a:ea typeface="+mn-lt"/>
              <a:cs typeface="+mn-lt"/>
            </a:endParaRPr>
          </a:p>
          <a:p>
            <a:pPr marL="285750" indent="-285750">
              <a:spcAft>
                <a:spcPts val="600"/>
              </a:spcAft>
              <a:buFont typeface="Arial"/>
              <a:buChar char="•"/>
            </a:pPr>
            <a:r>
              <a:rPr lang="en-GB" sz="1600">
                <a:solidFill>
                  <a:srgbClr val="006AB0"/>
                </a:solidFill>
                <a:cs typeface="Arial"/>
              </a:rPr>
              <a:t>You will need to take a pre-departure test and have proof of a negative result. </a:t>
            </a:r>
            <a:endParaRPr lang="en-GB" sz="1600">
              <a:solidFill>
                <a:srgbClr val="006AB0"/>
              </a:solidFill>
              <a:ea typeface="+mn-lt"/>
              <a:cs typeface="+mn-lt"/>
            </a:endParaRPr>
          </a:p>
          <a:p>
            <a:pPr marL="285750" indent="-285750">
              <a:spcAft>
                <a:spcPts val="600"/>
              </a:spcAft>
              <a:buFont typeface="Arial"/>
              <a:buChar char="•"/>
            </a:pPr>
            <a:endParaRPr lang="en-GB" sz="1600">
              <a:solidFill>
                <a:srgbClr val="006AB0"/>
              </a:solidFill>
              <a:ea typeface="+mn-lt"/>
              <a:cs typeface="+mn-lt"/>
            </a:endParaRPr>
          </a:p>
          <a:p>
            <a:pPr marL="285750" indent="-285750">
              <a:spcAft>
                <a:spcPts val="600"/>
              </a:spcAft>
              <a:buFont typeface="Arial"/>
              <a:buChar char="•"/>
            </a:pPr>
            <a:r>
              <a:rPr lang="en-GB" sz="1600">
                <a:solidFill>
                  <a:srgbClr val="006AB0"/>
                </a:solidFill>
                <a:cs typeface="Arial"/>
              </a:rPr>
              <a:t>You will also need to take a  PCR coronavirus (COVID-19) test on or before day 2 of your return. </a:t>
            </a:r>
            <a:endParaRPr lang="en-GB" sz="1600">
              <a:solidFill>
                <a:srgbClr val="006AB0"/>
              </a:solidFill>
              <a:ea typeface="+mn-lt"/>
              <a:cs typeface="+mn-lt"/>
            </a:endParaRPr>
          </a:p>
          <a:p>
            <a:pPr marL="285750" indent="-285750">
              <a:spcAft>
                <a:spcPts val="600"/>
              </a:spcAft>
              <a:buFont typeface="Arial"/>
              <a:buChar char="•"/>
            </a:pPr>
            <a:endParaRPr lang="en-GB" sz="1600">
              <a:solidFill>
                <a:srgbClr val="006AB0"/>
              </a:solidFill>
              <a:ea typeface="+mn-lt"/>
              <a:cs typeface="+mn-lt"/>
            </a:endParaRPr>
          </a:p>
          <a:p>
            <a:pPr marL="285750" indent="-285750">
              <a:spcAft>
                <a:spcPts val="600"/>
              </a:spcAft>
              <a:buFont typeface="Arial"/>
              <a:buChar char="•"/>
            </a:pPr>
            <a:r>
              <a:rPr lang="en-GB" sz="1600">
                <a:solidFill>
                  <a:srgbClr val="006AB0"/>
                </a:solidFill>
                <a:cs typeface="Arial"/>
              </a:rPr>
              <a:t>You do not need to quarantine unless you test positive. If you test positive, you will need to quarantine at home, or the place you are staying, for 10 days.</a:t>
            </a:r>
            <a:endParaRPr lang="en-GB" sz="1600">
              <a:solidFill>
                <a:srgbClr val="006AB0"/>
              </a:solidFill>
              <a:ea typeface="+mn-lt"/>
              <a:cs typeface="+mn-lt"/>
            </a:endParaRPr>
          </a:p>
          <a:p>
            <a:pPr marL="285750" indent="-285750">
              <a:spcAft>
                <a:spcPts val="600"/>
              </a:spcAft>
              <a:buFont typeface="Arial"/>
              <a:buChar char="•"/>
            </a:pPr>
            <a:endParaRPr lang="en-GB" sz="1600">
              <a:solidFill>
                <a:srgbClr val="006AB0"/>
              </a:solidFill>
              <a:ea typeface="+mn-lt"/>
              <a:cs typeface="+mn-lt"/>
            </a:endParaRPr>
          </a:p>
          <a:p>
            <a:pPr marL="285750" indent="-285750">
              <a:spcAft>
                <a:spcPts val="600"/>
              </a:spcAft>
              <a:buFont typeface="Arial"/>
              <a:buChar char="•"/>
            </a:pPr>
            <a:r>
              <a:rPr lang="en-GB" sz="1600">
                <a:solidFill>
                  <a:srgbClr val="006AB0"/>
                </a:solidFill>
                <a:cs typeface="Arial"/>
              </a:rPr>
              <a:t>Fill out a Passenger Locator Form (PLF) to record details of your test booking. Individuals are subject to a £10,000 fine and imprisonment for knowingly filling out the form incorrectly. All travellers must complete the PLF before travelling to England.</a:t>
            </a:r>
            <a:endParaRPr lang="en-GB" sz="1600">
              <a:solidFill>
                <a:srgbClr val="006AB0"/>
              </a:solidFill>
              <a:ea typeface="+mn-lt"/>
              <a:cs typeface="+mn-lt"/>
            </a:endParaRPr>
          </a:p>
          <a:p>
            <a:pPr marL="285750" indent="-285750">
              <a:spcAft>
                <a:spcPts val="600"/>
              </a:spcAft>
              <a:buFont typeface="Arial"/>
              <a:buChar char="•"/>
            </a:pPr>
            <a:endParaRPr lang="en-GB">
              <a:solidFill>
                <a:srgbClr val="006AB0"/>
              </a:solidFill>
              <a:ea typeface="+mn-lt"/>
              <a:cs typeface="+mn-lt"/>
            </a:endParaRPr>
          </a:p>
          <a:p>
            <a:pPr marL="285750" indent="-285750">
              <a:spcAft>
                <a:spcPts val="600"/>
              </a:spcAft>
              <a:buFont typeface="Arial"/>
              <a:buChar char="•"/>
            </a:pPr>
            <a:r>
              <a:rPr lang="en-GB">
                <a:solidFill>
                  <a:srgbClr val="006AB0"/>
                </a:solidFill>
                <a:cs typeface="Arial"/>
              </a:rPr>
              <a:t>T</a:t>
            </a:r>
            <a:r>
              <a:rPr lang="en-GB" sz="1600">
                <a:solidFill>
                  <a:srgbClr val="006AB0"/>
                </a:solidFill>
                <a:cs typeface="Arial"/>
              </a:rPr>
              <a:t>here are exemptions. For the full details go to</a:t>
            </a:r>
            <a:r>
              <a:rPr lang="en-GB" sz="1600">
                <a:cs typeface="Arial"/>
              </a:rPr>
              <a:t> </a:t>
            </a:r>
            <a:r>
              <a:rPr lang="en-GB" sz="1600" u="sng">
                <a:cs typeface="Arial"/>
                <a:hlinkClick r:id="rId2"/>
              </a:rPr>
              <a:t>www.gov.uk/coronavirus</a:t>
            </a:r>
            <a:r>
              <a:rPr lang="en-GB" sz="1600">
                <a:cs typeface="Arial"/>
              </a:rPr>
              <a:t> </a:t>
            </a:r>
          </a:p>
        </p:txBody>
      </p:sp>
    </p:spTree>
    <p:extLst>
      <p:ext uri="{BB962C8B-B14F-4D97-AF65-F5344CB8AC3E}">
        <p14:creationId xmlns:p14="http://schemas.microsoft.com/office/powerpoint/2010/main" val="1442892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9CACD-3F66-4EF5-AA75-E4480172CB67}"/>
              </a:ext>
            </a:extLst>
          </p:cNvPr>
          <p:cNvSpPr>
            <a:spLocks noGrp="1"/>
          </p:cNvSpPr>
          <p:nvPr>
            <p:ph type="title"/>
          </p:nvPr>
        </p:nvSpPr>
        <p:spPr>
          <a:xfrm>
            <a:off x="371476" y="278834"/>
            <a:ext cx="6900862" cy="1250421"/>
          </a:xfrm>
        </p:spPr>
        <p:txBody>
          <a:bodyPr/>
          <a:lstStyle/>
          <a:p>
            <a:r>
              <a:rPr lang="en-GB"/>
              <a:t>Assets available include: </a:t>
            </a:r>
          </a:p>
        </p:txBody>
      </p:sp>
      <p:sp>
        <p:nvSpPr>
          <p:cNvPr id="4" name="Footer Placeholder 3">
            <a:extLst>
              <a:ext uri="{FF2B5EF4-FFF2-40B4-BE49-F238E27FC236}">
                <a16:creationId xmlns:a16="http://schemas.microsoft.com/office/drawing/2014/main" xmlns="" id="{8CF7D60C-6297-4A18-B5D2-6BC8F76B6205}"/>
              </a:ext>
            </a:extLst>
          </p:cNvPr>
          <p:cNvSpPr>
            <a:spLocks noGrp="1"/>
          </p:cNvSpPr>
          <p:nvPr>
            <p:ph type="ftr" sz="quarter" idx="11"/>
          </p:nvPr>
        </p:nvSpPr>
        <p:spPr/>
        <p:txBody>
          <a:bodyPr/>
          <a:lstStyle/>
          <a:p>
            <a:r>
              <a:rPr lang="en-GB"/>
              <a:t>Stakeholder Toolkit May 2021</a:t>
            </a:r>
          </a:p>
        </p:txBody>
      </p:sp>
      <p:sp>
        <p:nvSpPr>
          <p:cNvPr id="7" name="Google Shape;179;p20">
            <a:extLst>
              <a:ext uri="{FF2B5EF4-FFF2-40B4-BE49-F238E27FC236}">
                <a16:creationId xmlns:a16="http://schemas.microsoft.com/office/drawing/2014/main" xmlns="" id="{3AA7D509-4F6A-41E5-9C69-D42ED6FD6221}"/>
              </a:ext>
            </a:extLst>
          </p:cNvPr>
          <p:cNvSpPr/>
          <p:nvPr/>
        </p:nvSpPr>
        <p:spPr>
          <a:xfrm>
            <a:off x="496294" y="1348981"/>
            <a:ext cx="2320200" cy="1150746"/>
          </a:xfrm>
          <a:prstGeom prst="rect">
            <a:avLst/>
          </a:prstGeom>
          <a:solidFill>
            <a:srgbClr val="CCECFF">
              <a:alpha val="60000"/>
            </a:srgbClr>
          </a:solidFill>
          <a:ln>
            <a:noFill/>
          </a:ln>
        </p:spPr>
        <p:txBody>
          <a:bodyPr spcFirstLastPara="1" wrap="square" lIns="91425" tIns="45700" rIns="91425" bIns="45700" anchor="ctr" anchorCtr="0">
            <a:noAutofit/>
          </a:bodyPr>
          <a:lstStyle/>
          <a:p>
            <a:r>
              <a:rPr lang="en-GB" sz="1600" b="1">
                <a:solidFill>
                  <a:srgbClr val="0E115F"/>
                </a:solidFill>
                <a:cs typeface="Arial"/>
              </a:rPr>
              <a:t>Traffic Light System</a:t>
            </a:r>
          </a:p>
          <a:p>
            <a:pPr marL="285750" indent="-285750">
              <a:buClr>
                <a:srgbClr val="000000"/>
              </a:buClr>
              <a:buSzPts val="1000"/>
              <a:buFont typeface="Arial"/>
              <a:buChar char="•"/>
            </a:pPr>
            <a:r>
              <a:rPr lang="en-GB" sz="1400">
                <a:solidFill>
                  <a:srgbClr val="0E115F"/>
                </a:solidFill>
                <a:latin typeface="Arial"/>
                <a:ea typeface="Arial"/>
                <a:cs typeface="Arial"/>
                <a:sym typeface="Arial"/>
              </a:rPr>
              <a:t>Social statics</a:t>
            </a:r>
          </a:p>
          <a:p>
            <a:pPr marL="285750" indent="-285750">
              <a:buClr>
                <a:srgbClr val="000000"/>
              </a:buClr>
              <a:buSzPts val="1000"/>
              <a:buFont typeface="Arial"/>
              <a:buChar char="•"/>
            </a:pPr>
            <a:r>
              <a:rPr lang="en-GB" sz="1400">
                <a:solidFill>
                  <a:srgbClr val="0E115F"/>
                </a:solidFill>
              </a:rPr>
              <a:t>Social animation </a:t>
            </a:r>
            <a:endParaRPr sz="1400">
              <a:solidFill>
                <a:srgbClr val="0E115F"/>
              </a:solidFill>
            </a:endParaRPr>
          </a:p>
        </p:txBody>
      </p:sp>
      <p:sp>
        <p:nvSpPr>
          <p:cNvPr id="8" name="Google Shape;180;p20">
            <a:extLst>
              <a:ext uri="{FF2B5EF4-FFF2-40B4-BE49-F238E27FC236}">
                <a16:creationId xmlns:a16="http://schemas.microsoft.com/office/drawing/2014/main" xmlns="" id="{F9C7B763-2BC1-4469-B28B-53FFFDF06E0C}"/>
              </a:ext>
            </a:extLst>
          </p:cNvPr>
          <p:cNvSpPr/>
          <p:nvPr/>
        </p:nvSpPr>
        <p:spPr>
          <a:xfrm>
            <a:off x="3241516" y="1368597"/>
            <a:ext cx="2290860" cy="1647667"/>
          </a:xfrm>
          <a:prstGeom prst="rect">
            <a:avLst/>
          </a:prstGeom>
          <a:solidFill>
            <a:srgbClr val="CCECFF">
              <a:alpha val="60000"/>
            </a:srgbClr>
          </a:solidFill>
          <a:ln>
            <a:noFill/>
          </a:ln>
        </p:spPr>
        <p:txBody>
          <a:bodyPr spcFirstLastPara="1" wrap="square" lIns="91425" tIns="45700" rIns="91425" bIns="45700" anchor="ctr" anchorCtr="0">
            <a:noAutofit/>
          </a:bodyPr>
          <a:lstStyle/>
          <a:p>
            <a:endParaRPr lang="en-GB" sz="1600" b="1">
              <a:solidFill>
                <a:srgbClr val="0E115F"/>
              </a:solidFill>
              <a:latin typeface="Arial"/>
              <a:cs typeface="Arial"/>
            </a:endParaRPr>
          </a:p>
          <a:p>
            <a:endParaRPr lang="en-GB" sz="1600" b="1">
              <a:solidFill>
                <a:srgbClr val="0E115F"/>
              </a:solidFill>
              <a:latin typeface="Arial"/>
              <a:cs typeface="Arial"/>
              <a:sym typeface="Arial"/>
            </a:endParaRPr>
          </a:p>
          <a:p>
            <a:endParaRPr lang="en-GB" sz="1600" b="1">
              <a:solidFill>
                <a:srgbClr val="0E115F"/>
              </a:solidFill>
              <a:latin typeface="Arial"/>
              <a:cs typeface="Arial"/>
              <a:sym typeface="Arial"/>
            </a:endParaRPr>
          </a:p>
          <a:p>
            <a:endParaRPr lang="en-GB" sz="1600" b="1">
              <a:solidFill>
                <a:srgbClr val="0E115F"/>
              </a:solidFill>
              <a:latin typeface="Arial"/>
              <a:cs typeface="Arial"/>
              <a:sym typeface="Arial"/>
            </a:endParaRPr>
          </a:p>
          <a:p>
            <a:endParaRPr lang="en-GB" sz="1600" b="1">
              <a:solidFill>
                <a:srgbClr val="0E115F"/>
              </a:solidFill>
              <a:latin typeface="Arial"/>
              <a:cs typeface="Arial"/>
              <a:sym typeface="Arial"/>
            </a:endParaRPr>
          </a:p>
          <a:p>
            <a:r>
              <a:rPr lang="en-GB" sz="1600" b="1">
                <a:solidFill>
                  <a:srgbClr val="0E115F"/>
                </a:solidFill>
                <a:latin typeface="Arial"/>
                <a:cs typeface="Arial"/>
                <a:sym typeface="Arial"/>
              </a:rPr>
              <a:t>International Travel</a:t>
            </a:r>
            <a:endParaRPr lang="en-GB" sz="1600" b="1">
              <a:solidFill>
                <a:srgbClr val="0E115F"/>
              </a:solidFill>
              <a:cs typeface="Arial"/>
            </a:endParaRPr>
          </a:p>
          <a:p>
            <a:pPr marL="285750" indent="-285750">
              <a:buClr>
                <a:srgbClr val="000000"/>
              </a:buClr>
              <a:buSzPts val="1000"/>
              <a:buFont typeface="Arial"/>
              <a:buChar char="•"/>
            </a:pPr>
            <a:r>
              <a:rPr lang="en-GB" sz="1400">
                <a:solidFill>
                  <a:srgbClr val="0E115F"/>
                </a:solidFill>
                <a:latin typeface="Arial"/>
                <a:ea typeface="Arial"/>
                <a:cs typeface="Arial"/>
              </a:rPr>
              <a:t>Checklist poster</a:t>
            </a:r>
          </a:p>
          <a:p>
            <a:pPr marL="285750" indent="-285750">
              <a:buClr>
                <a:srgbClr val="000000"/>
              </a:buClr>
              <a:buSzPts val="1000"/>
              <a:buFont typeface="Arial"/>
              <a:buChar char="•"/>
            </a:pPr>
            <a:r>
              <a:rPr lang="en-GB" sz="1400">
                <a:solidFill>
                  <a:srgbClr val="0E115F"/>
                </a:solidFill>
                <a:latin typeface="Arial"/>
                <a:ea typeface="Arial"/>
                <a:cs typeface="Arial"/>
              </a:rPr>
              <a:t>Guidance poster</a:t>
            </a:r>
          </a:p>
          <a:p>
            <a:pPr marL="285750" indent="-285750">
              <a:buClr>
                <a:srgbClr val="000000"/>
              </a:buClr>
              <a:buSzPts val="1000"/>
              <a:buFont typeface="Arial"/>
              <a:buChar char="•"/>
            </a:pPr>
            <a:r>
              <a:rPr lang="en-GB" sz="1400">
                <a:solidFill>
                  <a:srgbClr val="0E115F"/>
                </a:solidFill>
                <a:latin typeface="Arial"/>
                <a:cs typeface="Arial"/>
              </a:rPr>
              <a:t>Border Force respect posters and digital designs</a:t>
            </a:r>
          </a:p>
          <a:p>
            <a:pPr marL="285750" indent="-285750">
              <a:buClr>
                <a:srgbClr val="000000"/>
              </a:buClr>
              <a:buSzPts val="1000"/>
              <a:buFont typeface="Arial"/>
              <a:buChar char="•"/>
            </a:pPr>
            <a:endParaRPr lang="en-GB" sz="1400">
              <a:solidFill>
                <a:srgbClr val="0E115F"/>
              </a:solidFill>
              <a:latin typeface="Arial"/>
              <a:cs typeface="Arial"/>
            </a:endParaRPr>
          </a:p>
          <a:p>
            <a:pPr marL="285750" indent="-285750">
              <a:buClr>
                <a:srgbClr val="000000"/>
              </a:buClr>
              <a:buSzPts val="1000"/>
              <a:buFont typeface="Arial"/>
              <a:buChar char="•"/>
            </a:pPr>
            <a:endParaRPr lang="en-GB" sz="1400">
              <a:solidFill>
                <a:srgbClr val="0E115F"/>
              </a:solidFill>
              <a:latin typeface="Arial"/>
              <a:cs typeface="Arial"/>
            </a:endParaRPr>
          </a:p>
          <a:p>
            <a:pPr marL="285750" indent="-285750">
              <a:buClr>
                <a:srgbClr val="000000"/>
              </a:buClr>
              <a:buSzPts val="1000"/>
              <a:buFont typeface="Arial"/>
              <a:buChar char="•"/>
            </a:pPr>
            <a:endParaRPr lang="en-GB" sz="1400">
              <a:solidFill>
                <a:srgbClr val="0E115F"/>
              </a:solidFill>
              <a:cs typeface="Arial"/>
            </a:endParaRPr>
          </a:p>
          <a:p>
            <a:pPr marL="285750" indent="-285750">
              <a:buClr>
                <a:srgbClr val="000000"/>
              </a:buClr>
              <a:buSzPts val="1000"/>
              <a:buFont typeface="Arial"/>
              <a:buChar char="•"/>
            </a:pPr>
            <a:endParaRPr lang="en-GB" sz="1200">
              <a:solidFill>
                <a:srgbClr val="0E115F"/>
              </a:solidFill>
              <a:cs typeface="Arial"/>
            </a:endParaRPr>
          </a:p>
          <a:p>
            <a:pPr marL="285750" indent="-285750">
              <a:buClr>
                <a:srgbClr val="000000"/>
              </a:buClr>
              <a:buSzPts val="1000"/>
              <a:buFont typeface="Arial"/>
              <a:buChar char="•"/>
            </a:pPr>
            <a:endParaRPr lang="en-GB" sz="1200">
              <a:solidFill>
                <a:srgbClr val="0E115F"/>
              </a:solidFill>
              <a:cs typeface="Arial"/>
            </a:endParaRPr>
          </a:p>
          <a:p>
            <a:pPr>
              <a:buClr>
                <a:srgbClr val="000000"/>
              </a:buClr>
              <a:buSzPts val="1000"/>
            </a:pPr>
            <a:endParaRPr lang="en-GB">
              <a:solidFill>
                <a:srgbClr val="0E115F"/>
              </a:solidFill>
              <a:cs typeface="Arial"/>
            </a:endParaRPr>
          </a:p>
        </p:txBody>
      </p:sp>
      <p:sp>
        <p:nvSpPr>
          <p:cNvPr id="9" name="Google Shape;181;p20">
            <a:extLst>
              <a:ext uri="{FF2B5EF4-FFF2-40B4-BE49-F238E27FC236}">
                <a16:creationId xmlns:a16="http://schemas.microsoft.com/office/drawing/2014/main" xmlns="" id="{3EE74E98-9C39-4074-8278-DA5057F51906}"/>
              </a:ext>
            </a:extLst>
          </p:cNvPr>
          <p:cNvSpPr/>
          <p:nvPr/>
        </p:nvSpPr>
        <p:spPr>
          <a:xfrm>
            <a:off x="5894900" y="1403152"/>
            <a:ext cx="2399413" cy="973898"/>
          </a:xfrm>
          <a:prstGeom prst="rect">
            <a:avLst/>
          </a:prstGeom>
          <a:solidFill>
            <a:srgbClr val="CCECFF">
              <a:alpha val="60000"/>
            </a:srgbClr>
          </a:solidFill>
          <a:ln>
            <a:noFill/>
          </a:ln>
        </p:spPr>
        <p:txBody>
          <a:bodyPr spcFirstLastPara="1" wrap="square" lIns="91425" tIns="45700" rIns="91425" bIns="45700" anchor="ctr" anchorCtr="0">
            <a:noAutofit/>
          </a:bodyPr>
          <a:lstStyle/>
          <a:p>
            <a:r>
              <a:rPr lang="en-GB" sz="1600" b="1">
                <a:solidFill>
                  <a:srgbClr val="0E115F"/>
                </a:solidFill>
                <a:cs typeface="Arial"/>
              </a:rPr>
              <a:t>Hands, Face Space</a:t>
            </a:r>
          </a:p>
          <a:p>
            <a:pPr marL="285750" indent="-285750">
              <a:buClr>
                <a:srgbClr val="000000"/>
              </a:buClr>
              <a:buSzPts val="1000"/>
              <a:buFont typeface="Arial"/>
              <a:buChar char="•"/>
            </a:pPr>
            <a:r>
              <a:rPr lang="en-GB" sz="1400">
                <a:solidFill>
                  <a:srgbClr val="0E115F"/>
                </a:solidFill>
                <a:cs typeface="Arial"/>
              </a:rPr>
              <a:t>Social post statics</a:t>
            </a:r>
          </a:p>
        </p:txBody>
      </p:sp>
      <p:grpSp>
        <p:nvGrpSpPr>
          <p:cNvPr id="15" name="Group 14">
            <a:extLst>
              <a:ext uri="{FF2B5EF4-FFF2-40B4-BE49-F238E27FC236}">
                <a16:creationId xmlns:a16="http://schemas.microsoft.com/office/drawing/2014/main" xmlns="" id="{9496D67D-159D-43B1-A51B-B338AFF69EDA}"/>
              </a:ext>
            </a:extLst>
          </p:cNvPr>
          <p:cNvGrpSpPr/>
          <p:nvPr/>
        </p:nvGrpSpPr>
        <p:grpSpPr>
          <a:xfrm>
            <a:off x="2551834" y="1132737"/>
            <a:ext cx="5977122" cy="432000"/>
            <a:chOff x="2628561" y="2299849"/>
            <a:chExt cx="5977122" cy="432000"/>
          </a:xfrm>
        </p:grpSpPr>
        <p:sp>
          <p:nvSpPr>
            <p:cNvPr id="11" name="Google Shape;183;p20">
              <a:extLst>
                <a:ext uri="{FF2B5EF4-FFF2-40B4-BE49-F238E27FC236}">
                  <a16:creationId xmlns:a16="http://schemas.microsoft.com/office/drawing/2014/main" xmlns="" id="{3B66507F-71FA-4848-A45D-B4961D810C50}"/>
                </a:ext>
              </a:extLst>
            </p:cNvPr>
            <p:cNvSpPr/>
            <p:nvPr/>
          </p:nvSpPr>
          <p:spPr>
            <a:xfrm>
              <a:off x="2628561" y="2299849"/>
              <a:ext cx="432000" cy="432000"/>
            </a:xfrm>
            <a:prstGeom prst="ellipse">
              <a:avLst/>
            </a:prstGeom>
            <a:solidFill>
              <a:schemeClr val="accent1"/>
            </a:solidFill>
            <a:ln>
              <a:solidFill>
                <a:schemeClr val="accent1"/>
              </a:solidFill>
            </a:ln>
          </p:spPr>
          <p:txBody>
            <a:bodyPr spcFirstLastPara="1" wrap="square" lIns="91425" tIns="45700" rIns="91425" bIns="45700" anchor="ctr" anchorCtr="0">
              <a:noAutofit/>
            </a:bodyPr>
            <a:lstStyle/>
            <a:p>
              <a:pPr algn="ctr"/>
              <a:r>
                <a:rPr lang="en-GB" b="1">
                  <a:solidFill>
                    <a:srgbClr val="FFFFFF"/>
                  </a:solidFill>
                  <a:latin typeface="Montserrat"/>
                  <a:ea typeface="Montserrat"/>
                  <a:cs typeface="Montserrat"/>
                  <a:sym typeface="Montserrat"/>
                </a:rPr>
                <a:t>1</a:t>
              </a:r>
              <a:endParaRPr/>
            </a:p>
          </p:txBody>
        </p:sp>
        <p:sp>
          <p:nvSpPr>
            <p:cNvPr id="12" name="Google Shape;183;p20">
              <a:extLst>
                <a:ext uri="{FF2B5EF4-FFF2-40B4-BE49-F238E27FC236}">
                  <a16:creationId xmlns:a16="http://schemas.microsoft.com/office/drawing/2014/main" xmlns="" id="{C4805EAB-C6A2-4A45-8A1F-A5F144472363}"/>
                </a:ext>
              </a:extLst>
            </p:cNvPr>
            <p:cNvSpPr/>
            <p:nvPr/>
          </p:nvSpPr>
          <p:spPr>
            <a:xfrm>
              <a:off x="5401122" y="2299849"/>
              <a:ext cx="432000" cy="432000"/>
            </a:xfrm>
            <a:prstGeom prst="ellipse">
              <a:avLst/>
            </a:prstGeom>
            <a:solidFill>
              <a:schemeClr val="accent1"/>
            </a:solidFill>
            <a:ln>
              <a:solidFill>
                <a:schemeClr val="accent1"/>
              </a:solidFill>
            </a:ln>
          </p:spPr>
          <p:txBody>
            <a:bodyPr spcFirstLastPara="1" wrap="square" lIns="91425" tIns="45700" rIns="91425" bIns="45700" anchor="ctr" anchorCtr="0">
              <a:noAutofit/>
            </a:bodyPr>
            <a:lstStyle/>
            <a:p>
              <a:pPr algn="ctr"/>
              <a:r>
                <a:rPr lang="en-GB" b="1">
                  <a:solidFill>
                    <a:srgbClr val="FFFFFF"/>
                  </a:solidFill>
                  <a:latin typeface="Montserrat"/>
                  <a:sym typeface="Montserrat"/>
                </a:rPr>
                <a:t>2</a:t>
              </a:r>
              <a:endParaRPr/>
            </a:p>
          </p:txBody>
        </p:sp>
        <p:sp>
          <p:nvSpPr>
            <p:cNvPr id="13" name="Google Shape;183;p20">
              <a:extLst>
                <a:ext uri="{FF2B5EF4-FFF2-40B4-BE49-F238E27FC236}">
                  <a16:creationId xmlns:a16="http://schemas.microsoft.com/office/drawing/2014/main" xmlns="" id="{02595337-0D3B-4FEF-894D-726C1FD33D4A}"/>
                </a:ext>
              </a:extLst>
            </p:cNvPr>
            <p:cNvSpPr/>
            <p:nvPr/>
          </p:nvSpPr>
          <p:spPr>
            <a:xfrm>
              <a:off x="8173683" y="2299849"/>
              <a:ext cx="432000" cy="432000"/>
            </a:xfrm>
            <a:prstGeom prst="ellipse">
              <a:avLst/>
            </a:prstGeom>
            <a:solidFill>
              <a:schemeClr val="accent1"/>
            </a:solidFill>
            <a:ln>
              <a:solidFill>
                <a:schemeClr val="accent1"/>
              </a:solidFill>
            </a:ln>
          </p:spPr>
          <p:txBody>
            <a:bodyPr spcFirstLastPara="1" wrap="square" lIns="91425" tIns="45700" rIns="91425" bIns="45700" anchor="ctr" anchorCtr="0">
              <a:noAutofit/>
            </a:bodyPr>
            <a:lstStyle/>
            <a:p>
              <a:pPr algn="ctr"/>
              <a:r>
                <a:rPr lang="en-GB" b="1">
                  <a:solidFill>
                    <a:srgbClr val="FFFFFF"/>
                  </a:solidFill>
                  <a:latin typeface="Montserrat"/>
                  <a:sym typeface="Montserrat"/>
                </a:rPr>
                <a:t>3</a:t>
              </a:r>
              <a:endParaRPr/>
            </a:p>
          </p:txBody>
        </p:sp>
      </p:grpSp>
      <p:sp>
        <p:nvSpPr>
          <p:cNvPr id="14" name="Rectangle 13">
            <a:extLst>
              <a:ext uri="{FF2B5EF4-FFF2-40B4-BE49-F238E27FC236}">
                <a16:creationId xmlns:a16="http://schemas.microsoft.com/office/drawing/2014/main" xmlns="" id="{C3D63E44-7A74-41D4-A286-6368C9041EE1}"/>
              </a:ext>
            </a:extLst>
          </p:cNvPr>
          <p:cNvSpPr/>
          <p:nvPr/>
        </p:nvSpPr>
        <p:spPr>
          <a:xfrm>
            <a:off x="117679" y="5611092"/>
            <a:ext cx="7632949" cy="623312"/>
          </a:xfrm>
          <a:prstGeom prst="rect">
            <a:avLst/>
          </a:prstGeom>
        </p:spPr>
        <p:txBody>
          <a:bodyPr wrap="square" lIns="91440" tIns="45720" rIns="91440" bIns="45720" anchor="t">
            <a:spAutoFit/>
          </a:bodyPr>
          <a:lstStyle/>
          <a:p>
            <a:pPr marL="136525">
              <a:lnSpc>
                <a:spcPct val="130000"/>
              </a:lnSpc>
              <a:spcBef>
                <a:spcPts val="900"/>
              </a:spcBef>
              <a:buSzPts val="1450"/>
            </a:pPr>
            <a:r>
              <a:rPr lang="en-US" sz="1400" dirty="0">
                <a:solidFill>
                  <a:srgbClr val="006AB0"/>
                </a:solidFill>
              </a:rPr>
              <a:t>All materials will be available on the </a:t>
            </a:r>
            <a:r>
              <a:rPr lang="en-US" sz="1400" dirty="0">
                <a:solidFill>
                  <a:srgbClr val="006AB0"/>
                </a:solidFill>
                <a:hlinkClick r:id="rId2"/>
              </a:rPr>
              <a:t>DfT extranet</a:t>
            </a:r>
            <a:r>
              <a:rPr lang="en-US" sz="1400" dirty="0">
                <a:solidFill>
                  <a:srgbClr val="006AB0"/>
                </a:solidFill>
              </a:rPr>
              <a:t> and on: </a:t>
            </a:r>
            <a:r>
              <a:rPr lang="en-US" sz="1400" u="sng" dirty="0">
                <a:solidFill>
                  <a:schemeClr val="hlink"/>
                </a:solidFill>
                <a:hlinkClick r:id="rId3">
                  <a:extLst>
                    <a:ext uri="{A12FA001-AC4F-418D-AE19-62706E023703}">
                      <ahyp:hlinkClr xmlns:ahyp="http://schemas.microsoft.com/office/drawing/2018/hyperlinkcolor" xmlns="" val="tx"/>
                    </a:ext>
                  </a:extLst>
                </a:hlinkClick>
              </a:rPr>
              <a:t>https://coronavirusresources.phe.gov.uk/</a:t>
            </a:r>
            <a:endParaRPr lang="en-US" sz="1400" dirty="0">
              <a:solidFill>
                <a:schemeClr val="hlink"/>
              </a:solidFill>
              <a:cs typeface="Arial"/>
            </a:endParaRPr>
          </a:p>
        </p:txBody>
      </p:sp>
      <p:sp>
        <p:nvSpPr>
          <p:cNvPr id="16" name="TextBox 15">
            <a:extLst>
              <a:ext uri="{FF2B5EF4-FFF2-40B4-BE49-F238E27FC236}">
                <a16:creationId xmlns:a16="http://schemas.microsoft.com/office/drawing/2014/main" xmlns="" id="{6FF21DE5-4D98-4135-884C-B33377FE566C}"/>
              </a:ext>
            </a:extLst>
          </p:cNvPr>
          <p:cNvSpPr txBox="1"/>
          <p:nvPr/>
        </p:nvSpPr>
        <p:spPr>
          <a:xfrm>
            <a:off x="5100796" y="3744928"/>
            <a:ext cx="2758469" cy="1815882"/>
          </a:xfrm>
          <a:prstGeom prst="rect">
            <a:avLst/>
          </a:prstGeom>
          <a:solidFill>
            <a:srgbClr val="CCECFF">
              <a:alpha val="60000"/>
            </a:srgbClr>
          </a:solidFill>
          <a:ln>
            <a:noFill/>
          </a:ln>
        </p:spPr>
        <p:txBody>
          <a:bodyPr wrap="square" rtlCol="0">
            <a:spAutoFit/>
          </a:bodyPr>
          <a:lstStyle/>
          <a:p>
            <a:r>
              <a:rPr lang="en-GB" sz="1400" b="1">
                <a:solidFill>
                  <a:srgbClr val="0E115F"/>
                </a:solidFill>
              </a:rPr>
              <a:t>Audience: </a:t>
            </a:r>
            <a:r>
              <a:rPr lang="en-GB" sz="1400">
                <a:solidFill>
                  <a:srgbClr val="0E115F"/>
                </a:solidFill>
              </a:rPr>
              <a:t>people travelling to England</a:t>
            </a:r>
          </a:p>
          <a:p>
            <a:r>
              <a:rPr lang="en-GB" sz="1400" b="1">
                <a:solidFill>
                  <a:srgbClr val="0E115F"/>
                </a:solidFill>
              </a:rPr>
              <a:t>Suggested post: </a:t>
            </a:r>
            <a:r>
              <a:rPr lang="en-GB" sz="1400">
                <a:solidFill>
                  <a:srgbClr val="0E115F"/>
                </a:solidFill>
              </a:rPr>
              <a:t>Travelling to the UK? There are new quarantine and testing rules. Visit gov.uk/coronavirus before you travel to find out more  </a:t>
            </a:r>
          </a:p>
          <a:p>
            <a:endParaRPr lang="en-GB" sz="1400"/>
          </a:p>
        </p:txBody>
      </p:sp>
      <p:sp>
        <p:nvSpPr>
          <p:cNvPr id="17" name="TextBox 16">
            <a:extLst>
              <a:ext uri="{FF2B5EF4-FFF2-40B4-BE49-F238E27FC236}">
                <a16:creationId xmlns:a16="http://schemas.microsoft.com/office/drawing/2014/main" xmlns="" id="{D8B5E9A1-2861-40A1-BE78-56A8041EE6A6}"/>
              </a:ext>
            </a:extLst>
          </p:cNvPr>
          <p:cNvSpPr txBox="1"/>
          <p:nvPr/>
        </p:nvSpPr>
        <p:spPr>
          <a:xfrm>
            <a:off x="1549064" y="3771222"/>
            <a:ext cx="2914503" cy="1815882"/>
          </a:xfrm>
          <a:prstGeom prst="rect">
            <a:avLst/>
          </a:prstGeom>
          <a:solidFill>
            <a:srgbClr val="CCECFF">
              <a:alpha val="60000"/>
            </a:srgbClr>
          </a:solidFill>
          <a:ln>
            <a:noFill/>
          </a:ln>
        </p:spPr>
        <p:txBody>
          <a:bodyPr wrap="square" rtlCol="0">
            <a:spAutoFit/>
          </a:bodyPr>
          <a:lstStyle/>
          <a:p>
            <a:r>
              <a:rPr lang="en-GB" sz="1400" b="1">
                <a:solidFill>
                  <a:srgbClr val="0E115F"/>
                </a:solidFill>
              </a:rPr>
              <a:t>Audience: </a:t>
            </a:r>
            <a:r>
              <a:rPr lang="en-GB" sz="1400">
                <a:solidFill>
                  <a:srgbClr val="0E115F"/>
                </a:solidFill>
              </a:rPr>
              <a:t>People travelling abroad </a:t>
            </a:r>
          </a:p>
          <a:p>
            <a:r>
              <a:rPr lang="en-GB" sz="1400" b="1">
                <a:solidFill>
                  <a:srgbClr val="0E115F"/>
                </a:solidFill>
              </a:rPr>
              <a:t>Suggested post: </a:t>
            </a:r>
            <a:r>
              <a:rPr lang="en-GB" sz="1400">
                <a:solidFill>
                  <a:srgbClr val="0E115F"/>
                </a:solidFill>
              </a:rPr>
              <a:t>Planning to travel abroad? You will likely need to quarantine on return The rules have changed. Visit gov.uk/coronavirus before you travel </a:t>
            </a:r>
          </a:p>
        </p:txBody>
      </p:sp>
      <p:sp>
        <p:nvSpPr>
          <p:cNvPr id="18" name="TextBox 17">
            <a:extLst>
              <a:ext uri="{FF2B5EF4-FFF2-40B4-BE49-F238E27FC236}">
                <a16:creationId xmlns:a16="http://schemas.microsoft.com/office/drawing/2014/main" xmlns="" id="{2490D318-9480-436F-8179-CE717E154A80}"/>
              </a:ext>
            </a:extLst>
          </p:cNvPr>
          <p:cNvSpPr txBox="1"/>
          <p:nvPr/>
        </p:nvSpPr>
        <p:spPr>
          <a:xfrm>
            <a:off x="614655" y="3280501"/>
            <a:ext cx="2477520" cy="369332"/>
          </a:xfrm>
          <a:prstGeom prst="rect">
            <a:avLst/>
          </a:prstGeom>
          <a:noFill/>
        </p:spPr>
        <p:txBody>
          <a:bodyPr wrap="square" rtlCol="0">
            <a:spAutoFit/>
          </a:bodyPr>
          <a:lstStyle/>
          <a:p>
            <a:r>
              <a:rPr lang="en-GB" b="1">
                <a:solidFill>
                  <a:srgbClr val="0E115F"/>
                </a:solidFill>
              </a:rPr>
              <a:t>Suggested Posts:</a:t>
            </a:r>
          </a:p>
        </p:txBody>
      </p:sp>
    </p:spTree>
    <p:extLst>
      <p:ext uri="{BB962C8B-B14F-4D97-AF65-F5344CB8AC3E}">
        <p14:creationId xmlns:p14="http://schemas.microsoft.com/office/powerpoint/2010/main" val="404786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1F6AD-C2EA-4FC1-9E55-FED67AFD6F29}"/>
              </a:ext>
            </a:extLst>
          </p:cNvPr>
          <p:cNvSpPr>
            <a:spLocks noGrp="1"/>
          </p:cNvSpPr>
          <p:nvPr>
            <p:ph type="title"/>
          </p:nvPr>
        </p:nvSpPr>
        <p:spPr/>
        <p:txBody>
          <a:bodyPr/>
          <a:lstStyle/>
          <a:p>
            <a:r>
              <a:rPr lang="en-GB"/>
              <a:t>Assets &amp; Amplification</a:t>
            </a:r>
          </a:p>
        </p:txBody>
      </p:sp>
      <p:sp>
        <p:nvSpPr>
          <p:cNvPr id="3" name="Content Placeholder 2">
            <a:extLst>
              <a:ext uri="{FF2B5EF4-FFF2-40B4-BE49-F238E27FC236}">
                <a16:creationId xmlns:a16="http://schemas.microsoft.com/office/drawing/2014/main" xmlns="" id="{D3B44C05-57CD-47FE-B2BE-77F814D18B97}"/>
              </a:ext>
            </a:extLst>
          </p:cNvPr>
          <p:cNvSpPr>
            <a:spLocks noGrp="1"/>
          </p:cNvSpPr>
          <p:nvPr>
            <p:ph idx="1"/>
          </p:nvPr>
        </p:nvSpPr>
        <p:spPr>
          <a:xfrm>
            <a:off x="277369" y="1432153"/>
            <a:ext cx="3672891" cy="3888695"/>
          </a:xfrm>
        </p:spPr>
        <p:txBody>
          <a:bodyPr vert="horz" lIns="0" tIns="0" rIns="0" bIns="0" rtlCol="0" anchor="t">
            <a:noAutofit/>
          </a:bodyPr>
          <a:lstStyle/>
          <a:p>
            <a:pPr marL="0" indent="0">
              <a:buNone/>
            </a:pPr>
            <a:r>
              <a:rPr lang="en-GB" sz="1400" b="0" dirty="0"/>
              <a:t>There is a suite of assets available to help partners amplify the messages- all available on our partner </a:t>
            </a:r>
            <a:r>
              <a:rPr lang="en-GB" sz="1400" dirty="0">
                <a:hlinkClick r:id="rId2"/>
              </a:rPr>
              <a:t>extranet</a:t>
            </a:r>
            <a:r>
              <a:rPr lang="en-GB" sz="1400" b="0" dirty="0"/>
              <a:t> and the </a:t>
            </a:r>
            <a:r>
              <a:rPr lang="en-GB" sz="1400" dirty="0">
                <a:hlinkClick r:id="rId3"/>
              </a:rPr>
              <a:t>PHE Campaign Resource</a:t>
            </a:r>
            <a:r>
              <a:rPr lang="en-GB" sz="1400" b="0" dirty="0">
                <a:hlinkClick r:id="rId3"/>
              </a:rPr>
              <a:t>.</a:t>
            </a:r>
            <a:endParaRPr lang="en-GB" sz="1400" dirty="0"/>
          </a:p>
          <a:p>
            <a:pPr marL="0" indent="0">
              <a:buNone/>
            </a:pPr>
            <a:endParaRPr lang="en-GB" sz="1400" dirty="0"/>
          </a:p>
          <a:p>
            <a:r>
              <a:rPr lang="en-GB" sz="1400" b="0" dirty="0"/>
              <a:t>Display the print assets in locations that will reach travel staff and passengers.</a:t>
            </a:r>
          </a:p>
          <a:p>
            <a:endParaRPr lang="en-GB" sz="1400" b="0" dirty="0"/>
          </a:p>
          <a:p>
            <a:r>
              <a:rPr lang="en-GB" sz="1400" b="0" dirty="0"/>
              <a:t>Communicate the campaign messages via your digital channels, such as web banners on your site, using the email signature if you deal with haulage managers.</a:t>
            </a:r>
          </a:p>
          <a:p>
            <a:endParaRPr lang="en-GB" sz="1400" b="0" dirty="0"/>
          </a:p>
          <a:p>
            <a:r>
              <a:rPr lang="en-GB" sz="1400" b="0" dirty="0"/>
              <a:t>If you have social channels used predominantly by passengers or the travel industry, use the campaign social assets.</a:t>
            </a:r>
          </a:p>
          <a:p>
            <a:endParaRPr lang="en-GB" sz="1600" dirty="0"/>
          </a:p>
        </p:txBody>
      </p:sp>
      <p:sp>
        <p:nvSpPr>
          <p:cNvPr id="5" name="Footer Placeholder 4">
            <a:extLst>
              <a:ext uri="{FF2B5EF4-FFF2-40B4-BE49-F238E27FC236}">
                <a16:creationId xmlns:a16="http://schemas.microsoft.com/office/drawing/2014/main" xmlns="" id="{FA3D297B-BC44-4E98-A5D6-A0E51F7E0A74}"/>
              </a:ext>
            </a:extLst>
          </p:cNvPr>
          <p:cNvSpPr>
            <a:spLocks noGrp="1"/>
          </p:cNvSpPr>
          <p:nvPr>
            <p:ph type="ftr" sz="quarter" idx="11"/>
          </p:nvPr>
        </p:nvSpPr>
        <p:spPr/>
        <p:txBody>
          <a:bodyPr/>
          <a:lstStyle/>
          <a:p>
            <a:r>
              <a:rPr lang="en-GB"/>
              <a:t>Stakeholder Toolkit May 2021</a:t>
            </a:r>
          </a:p>
        </p:txBody>
      </p:sp>
      <p:pic>
        <p:nvPicPr>
          <p:cNvPr id="9" name="Picture 9" descr="Graphical user interface, text, application, chat or text message&#10;&#10;Description automatically generated">
            <a:extLst>
              <a:ext uri="{FF2B5EF4-FFF2-40B4-BE49-F238E27FC236}">
                <a16:creationId xmlns:a16="http://schemas.microsoft.com/office/drawing/2014/main" xmlns="" id="{8A87B220-1FA5-4493-A434-00A88BA37D99}"/>
              </a:ext>
            </a:extLst>
          </p:cNvPr>
          <p:cNvPicPr>
            <a:picLocks noChangeAspect="1"/>
          </p:cNvPicPr>
          <p:nvPr/>
        </p:nvPicPr>
        <p:blipFill>
          <a:blip r:embed="rId4"/>
          <a:stretch>
            <a:fillRect/>
          </a:stretch>
        </p:blipFill>
        <p:spPr>
          <a:xfrm>
            <a:off x="3952378" y="2983536"/>
            <a:ext cx="1791784" cy="2494377"/>
          </a:xfrm>
          <a:prstGeom prst="rect">
            <a:avLst/>
          </a:prstGeom>
        </p:spPr>
      </p:pic>
      <p:pic>
        <p:nvPicPr>
          <p:cNvPr id="10" name="Picture 10" descr="Graphical user interface, text, application&#10;&#10;Description automatically generated">
            <a:extLst>
              <a:ext uri="{FF2B5EF4-FFF2-40B4-BE49-F238E27FC236}">
                <a16:creationId xmlns:a16="http://schemas.microsoft.com/office/drawing/2014/main" xmlns="" id="{2ECAD7F6-6716-4104-AFE3-2AC1B0786BC3}"/>
              </a:ext>
            </a:extLst>
          </p:cNvPr>
          <p:cNvPicPr>
            <a:picLocks noChangeAspect="1"/>
          </p:cNvPicPr>
          <p:nvPr/>
        </p:nvPicPr>
        <p:blipFill>
          <a:blip r:embed="rId5"/>
          <a:stretch>
            <a:fillRect/>
          </a:stretch>
        </p:blipFill>
        <p:spPr>
          <a:xfrm>
            <a:off x="5442251" y="3873966"/>
            <a:ext cx="1943100" cy="2533650"/>
          </a:xfrm>
          <a:prstGeom prst="rect">
            <a:avLst/>
          </a:prstGeom>
        </p:spPr>
      </p:pic>
      <p:pic>
        <p:nvPicPr>
          <p:cNvPr id="11" name="Picture 11" descr="Graphical user interface, application&#10;&#10;Description automatically generated">
            <a:extLst>
              <a:ext uri="{FF2B5EF4-FFF2-40B4-BE49-F238E27FC236}">
                <a16:creationId xmlns:a16="http://schemas.microsoft.com/office/drawing/2014/main" xmlns="" id="{24192CEC-A02E-41EC-870C-555B4551A157}"/>
              </a:ext>
            </a:extLst>
          </p:cNvPr>
          <p:cNvPicPr>
            <a:picLocks noChangeAspect="1"/>
          </p:cNvPicPr>
          <p:nvPr/>
        </p:nvPicPr>
        <p:blipFill>
          <a:blip r:embed="rId6"/>
          <a:stretch>
            <a:fillRect/>
          </a:stretch>
        </p:blipFill>
        <p:spPr>
          <a:xfrm>
            <a:off x="7349418" y="2770195"/>
            <a:ext cx="1790700" cy="2552700"/>
          </a:xfrm>
          <a:prstGeom prst="rect">
            <a:avLst/>
          </a:prstGeom>
        </p:spPr>
      </p:pic>
      <p:grpSp>
        <p:nvGrpSpPr>
          <p:cNvPr id="4" name="Group 3">
            <a:extLst>
              <a:ext uri="{FF2B5EF4-FFF2-40B4-BE49-F238E27FC236}">
                <a16:creationId xmlns:a16="http://schemas.microsoft.com/office/drawing/2014/main" xmlns="" id="{531FF362-BD15-417E-BE28-0C351EDB6068}"/>
              </a:ext>
            </a:extLst>
          </p:cNvPr>
          <p:cNvGrpSpPr/>
          <p:nvPr/>
        </p:nvGrpSpPr>
        <p:grpSpPr>
          <a:xfrm>
            <a:off x="3980590" y="913786"/>
            <a:ext cx="5163410" cy="1727085"/>
            <a:chOff x="3980590" y="913786"/>
            <a:chExt cx="5163410" cy="1727085"/>
          </a:xfrm>
        </p:grpSpPr>
        <p:pic>
          <p:nvPicPr>
            <p:cNvPr id="17" name="Picture 16" descr="../MAY%2013%20FINAL/Traffic%20Light%20System%20'should%20not%20travel'-03.jpg">
              <a:extLst>
                <a:ext uri="{FF2B5EF4-FFF2-40B4-BE49-F238E27FC236}">
                  <a16:creationId xmlns:a16="http://schemas.microsoft.com/office/drawing/2014/main" xmlns="" id="{571863BC-2F70-400F-9FA9-0E3D10BE69B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4162" y="924755"/>
              <a:ext cx="1680635" cy="1705145"/>
            </a:xfrm>
            <a:prstGeom prst="rect">
              <a:avLst/>
            </a:prstGeom>
            <a:noFill/>
            <a:ln>
              <a:noFill/>
            </a:ln>
          </p:spPr>
        </p:pic>
        <p:pic>
          <p:nvPicPr>
            <p:cNvPr id="18" name="Picture 17" descr="Traffic%20Light%20System%20'should%20not%20travel'-04.jpg">
              <a:extLst>
                <a:ext uri="{FF2B5EF4-FFF2-40B4-BE49-F238E27FC236}">
                  <a16:creationId xmlns:a16="http://schemas.microsoft.com/office/drawing/2014/main" xmlns="" id="{E2FCFB4D-05C1-4DB5-92EC-C81021A5DDA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0590" y="913786"/>
              <a:ext cx="1711721" cy="1727085"/>
            </a:xfrm>
            <a:prstGeom prst="rect">
              <a:avLst/>
            </a:prstGeom>
            <a:noFill/>
            <a:ln>
              <a:noFill/>
            </a:ln>
          </p:spPr>
        </p:pic>
        <p:pic>
          <p:nvPicPr>
            <p:cNvPr id="19" name="Picture 18" descr="Traffic%20Light%20System%20'should%20not%20travel'-02.jpg">
              <a:extLst>
                <a:ext uri="{FF2B5EF4-FFF2-40B4-BE49-F238E27FC236}">
                  <a16:creationId xmlns:a16="http://schemas.microsoft.com/office/drawing/2014/main" xmlns="" id="{651CA262-4AA2-4193-BEE0-EC38E7490062}"/>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76648" y="924755"/>
              <a:ext cx="1667352" cy="1705145"/>
            </a:xfrm>
            <a:prstGeom prst="rect">
              <a:avLst/>
            </a:prstGeom>
            <a:noFill/>
            <a:ln>
              <a:noFill/>
            </a:ln>
          </p:spPr>
        </p:pic>
      </p:grpSp>
    </p:spTree>
    <p:extLst>
      <p:ext uri="{BB962C8B-B14F-4D97-AF65-F5344CB8AC3E}">
        <p14:creationId xmlns:p14="http://schemas.microsoft.com/office/powerpoint/2010/main" val="2914852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1F6AD-C2EA-4FC1-9E55-FED67AFD6F29}"/>
              </a:ext>
            </a:extLst>
          </p:cNvPr>
          <p:cNvSpPr>
            <a:spLocks noGrp="1"/>
          </p:cNvSpPr>
          <p:nvPr>
            <p:ph type="title"/>
          </p:nvPr>
        </p:nvSpPr>
        <p:spPr/>
        <p:txBody>
          <a:bodyPr/>
          <a:lstStyle/>
          <a:p>
            <a:r>
              <a:rPr lang="en-GB">
                <a:ea typeface="+mj-lt"/>
                <a:cs typeface="+mj-lt"/>
              </a:rPr>
              <a:t>Border Force ‘respect’ posters &amp; digital</a:t>
            </a:r>
            <a:endParaRPr lang="en-US"/>
          </a:p>
        </p:txBody>
      </p:sp>
      <p:sp>
        <p:nvSpPr>
          <p:cNvPr id="3" name="Content Placeholder 2">
            <a:extLst>
              <a:ext uri="{FF2B5EF4-FFF2-40B4-BE49-F238E27FC236}">
                <a16:creationId xmlns:a16="http://schemas.microsoft.com/office/drawing/2014/main" xmlns="" id="{D3B44C05-57CD-47FE-B2BE-77F814D18B97}"/>
              </a:ext>
            </a:extLst>
          </p:cNvPr>
          <p:cNvSpPr>
            <a:spLocks noGrp="1"/>
          </p:cNvSpPr>
          <p:nvPr>
            <p:ph idx="1"/>
          </p:nvPr>
        </p:nvSpPr>
        <p:spPr>
          <a:xfrm>
            <a:off x="277369" y="1432153"/>
            <a:ext cx="5525526" cy="3888695"/>
          </a:xfrm>
        </p:spPr>
        <p:txBody>
          <a:bodyPr vert="horz" lIns="0" tIns="0" rIns="0" bIns="0" rtlCol="0" anchor="t">
            <a:noAutofit/>
          </a:bodyPr>
          <a:lstStyle/>
          <a:p>
            <a:pPr marL="0" indent="0">
              <a:buNone/>
            </a:pPr>
            <a:endParaRPr lang="en-GB" sz="1400" b="0">
              <a:cs typeface="Arial"/>
            </a:endParaRPr>
          </a:p>
          <a:p>
            <a:pPr>
              <a:spcAft>
                <a:spcPts val="0"/>
              </a:spcAft>
            </a:pPr>
            <a:r>
              <a:rPr lang="en-GB" sz="1600" b="0">
                <a:ea typeface="+mn-lt"/>
                <a:cs typeface="+mn-lt"/>
              </a:rPr>
              <a:t>These posters and digital designs can be displayed in ports, especially when long queues are expected. They encourage the public to respect Border Force staff. </a:t>
            </a:r>
          </a:p>
          <a:p>
            <a:pPr>
              <a:spcBef>
                <a:spcPts val="900"/>
              </a:spcBef>
              <a:spcAft>
                <a:spcPts val="900"/>
              </a:spcAft>
            </a:pPr>
            <a:r>
              <a:rPr lang="en-GB" sz="1600" b="0">
                <a:ea typeface="+mn-lt"/>
                <a:cs typeface="+mn-lt"/>
              </a:rPr>
              <a:t>Available for download</a:t>
            </a:r>
            <a:r>
              <a:rPr lang="en-GB" sz="1600" b="0">
                <a:solidFill>
                  <a:schemeClr val="tx1"/>
                </a:solidFill>
                <a:ea typeface="+mn-lt"/>
                <a:cs typeface="+mn-lt"/>
              </a:rPr>
              <a:t> </a:t>
            </a:r>
            <a:r>
              <a:rPr lang="en-GB" sz="1600" b="0" u="sng">
                <a:solidFill>
                  <a:schemeClr val="hlink"/>
                </a:solidFill>
                <a:ea typeface="+mn-lt"/>
                <a:cs typeface="+mn-lt"/>
                <a:hlinkClick r:id="rId2">
                  <a:extLst>
                    <a:ext uri="{A12FA001-AC4F-418D-AE19-62706E023703}">
                      <ahyp:hlinkClr xmlns:ahyp="http://schemas.microsoft.com/office/drawing/2018/hyperlinkcolor" xmlns="" val="tx"/>
                    </a:ext>
                  </a:extLst>
                </a:hlinkClick>
              </a:rPr>
              <a:t>here</a:t>
            </a:r>
            <a:r>
              <a:rPr lang="en-GB" sz="1600" b="0">
                <a:ea typeface="+mn-lt"/>
                <a:cs typeface="+mn-lt"/>
              </a:rPr>
              <a:t>. </a:t>
            </a:r>
          </a:p>
          <a:p>
            <a:endParaRPr lang="en-GB" sz="1600">
              <a:cs typeface="Arial"/>
            </a:endParaRPr>
          </a:p>
        </p:txBody>
      </p:sp>
      <p:sp>
        <p:nvSpPr>
          <p:cNvPr id="5" name="Footer Placeholder 4">
            <a:extLst>
              <a:ext uri="{FF2B5EF4-FFF2-40B4-BE49-F238E27FC236}">
                <a16:creationId xmlns:a16="http://schemas.microsoft.com/office/drawing/2014/main" xmlns="" id="{FA3D297B-BC44-4E98-A5D6-A0E51F7E0A74}"/>
              </a:ext>
            </a:extLst>
          </p:cNvPr>
          <p:cNvSpPr>
            <a:spLocks noGrp="1"/>
          </p:cNvSpPr>
          <p:nvPr>
            <p:ph type="ftr" sz="quarter" idx="11"/>
          </p:nvPr>
        </p:nvSpPr>
        <p:spPr/>
        <p:txBody>
          <a:bodyPr/>
          <a:lstStyle/>
          <a:p>
            <a:r>
              <a:rPr lang="en-GB"/>
              <a:t>Stakeholder Toolkit May 2021</a:t>
            </a:r>
          </a:p>
        </p:txBody>
      </p:sp>
      <p:pic>
        <p:nvPicPr>
          <p:cNvPr id="4" name="Picture 11" descr="A picture containing application&#10;&#10;Description automatically generated">
            <a:extLst>
              <a:ext uri="{FF2B5EF4-FFF2-40B4-BE49-F238E27FC236}">
                <a16:creationId xmlns:a16="http://schemas.microsoft.com/office/drawing/2014/main" xmlns="" id="{378B2FFC-015C-4CCB-BD01-5CBA280B194B}"/>
              </a:ext>
            </a:extLst>
          </p:cNvPr>
          <p:cNvPicPr>
            <a:picLocks noChangeAspect="1"/>
          </p:cNvPicPr>
          <p:nvPr/>
        </p:nvPicPr>
        <p:blipFill>
          <a:blip r:embed="rId3"/>
          <a:stretch>
            <a:fillRect/>
          </a:stretch>
        </p:blipFill>
        <p:spPr>
          <a:xfrm>
            <a:off x="6223008" y="1662112"/>
            <a:ext cx="2505075" cy="3533775"/>
          </a:xfrm>
          <a:prstGeom prst="rect">
            <a:avLst/>
          </a:prstGeom>
        </p:spPr>
      </p:pic>
      <p:pic>
        <p:nvPicPr>
          <p:cNvPr id="12" name="Picture 12" descr="Graphical user interface, application&#10;&#10;Description automatically generated">
            <a:extLst>
              <a:ext uri="{FF2B5EF4-FFF2-40B4-BE49-F238E27FC236}">
                <a16:creationId xmlns:a16="http://schemas.microsoft.com/office/drawing/2014/main" xmlns="" id="{41E6517E-3498-46C4-B034-D93CF600D5DD}"/>
              </a:ext>
            </a:extLst>
          </p:cNvPr>
          <p:cNvPicPr>
            <a:picLocks noChangeAspect="1"/>
          </p:cNvPicPr>
          <p:nvPr/>
        </p:nvPicPr>
        <p:blipFill>
          <a:blip r:embed="rId4"/>
          <a:stretch>
            <a:fillRect/>
          </a:stretch>
        </p:blipFill>
        <p:spPr>
          <a:xfrm>
            <a:off x="2279500" y="3579874"/>
            <a:ext cx="3664100" cy="2092595"/>
          </a:xfrm>
          <a:prstGeom prst="rect">
            <a:avLst/>
          </a:prstGeom>
        </p:spPr>
      </p:pic>
    </p:spTree>
    <p:extLst>
      <p:ext uri="{BB962C8B-B14F-4D97-AF65-F5344CB8AC3E}">
        <p14:creationId xmlns:p14="http://schemas.microsoft.com/office/powerpoint/2010/main" val="3755001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1F6AD-C2EA-4FC1-9E55-FED67AFD6F29}"/>
              </a:ext>
            </a:extLst>
          </p:cNvPr>
          <p:cNvSpPr>
            <a:spLocks noGrp="1"/>
          </p:cNvSpPr>
          <p:nvPr>
            <p:ph type="title"/>
          </p:nvPr>
        </p:nvSpPr>
        <p:spPr/>
        <p:txBody>
          <a:bodyPr/>
          <a:lstStyle/>
          <a:p>
            <a:r>
              <a:rPr lang="en-GB">
                <a:cs typeface="Arial"/>
              </a:rPr>
              <a:t>Hands, Face, Space</a:t>
            </a:r>
          </a:p>
        </p:txBody>
      </p:sp>
      <p:sp>
        <p:nvSpPr>
          <p:cNvPr id="3" name="Content Placeholder 2">
            <a:extLst>
              <a:ext uri="{FF2B5EF4-FFF2-40B4-BE49-F238E27FC236}">
                <a16:creationId xmlns:a16="http://schemas.microsoft.com/office/drawing/2014/main" xmlns="" id="{D3B44C05-57CD-47FE-B2BE-77F814D18B97}"/>
              </a:ext>
            </a:extLst>
          </p:cNvPr>
          <p:cNvSpPr>
            <a:spLocks noGrp="1"/>
          </p:cNvSpPr>
          <p:nvPr>
            <p:ph idx="1"/>
          </p:nvPr>
        </p:nvSpPr>
        <p:spPr>
          <a:xfrm>
            <a:off x="277369" y="1432153"/>
            <a:ext cx="7616511" cy="3888695"/>
          </a:xfrm>
        </p:spPr>
        <p:txBody>
          <a:bodyPr vert="horz" lIns="0" tIns="0" rIns="0" bIns="0" rtlCol="0" anchor="t">
            <a:noAutofit/>
          </a:bodyPr>
          <a:lstStyle/>
          <a:p>
            <a:pPr marL="0" indent="0">
              <a:buNone/>
            </a:pPr>
            <a:endParaRPr lang="en-GB" sz="1400" b="0">
              <a:cs typeface="Arial"/>
            </a:endParaRPr>
          </a:p>
          <a:p>
            <a:pPr>
              <a:spcAft>
                <a:spcPts val="0"/>
              </a:spcAft>
            </a:pPr>
            <a:r>
              <a:rPr lang="en-GB" sz="1600" b="0">
                <a:ea typeface="+mn-lt"/>
                <a:cs typeface="+mn-lt"/>
              </a:rPr>
              <a:t>These assets encourage the public to regularly wash their hands, wear a face covering unless medically exempt and maintain space through social distancing. These can be used throughout ports to encourage adherence. </a:t>
            </a:r>
          </a:p>
          <a:p>
            <a:pPr>
              <a:spcBef>
                <a:spcPts val="900"/>
              </a:spcBef>
              <a:spcAft>
                <a:spcPts val="0"/>
              </a:spcAft>
            </a:pPr>
            <a:r>
              <a:rPr lang="en-GB" sz="1600" b="0">
                <a:ea typeface="+mn-lt"/>
                <a:cs typeface="+mn-lt"/>
              </a:rPr>
              <a:t>Available</a:t>
            </a:r>
            <a:r>
              <a:rPr lang="en-GB" sz="1600" b="0" dirty="0">
                <a:solidFill>
                  <a:schemeClr val="tx1"/>
                </a:solidFill>
                <a:ea typeface="+mn-lt"/>
                <a:cs typeface="+mn-lt"/>
              </a:rPr>
              <a:t> </a:t>
            </a:r>
            <a:r>
              <a:rPr lang="en-GB" sz="1600" b="0" dirty="0">
                <a:ea typeface="+mn-lt"/>
                <a:cs typeface="+mn-lt"/>
                <a:hlinkClick r:id="rId2"/>
              </a:rPr>
              <a:t>here</a:t>
            </a:r>
            <a:r>
              <a:rPr lang="en-GB" sz="1600" b="0">
                <a:ea typeface="+mn-lt"/>
                <a:cs typeface="+mn-lt"/>
              </a:rPr>
              <a:t> on the Public Health England Campaign Resource Centre. </a:t>
            </a:r>
          </a:p>
          <a:p>
            <a:pPr>
              <a:spcAft>
                <a:spcPts val="0"/>
              </a:spcAft>
            </a:pPr>
            <a:endParaRPr lang="en-GB" sz="1600" b="0">
              <a:ea typeface="+mn-lt"/>
              <a:cs typeface="+mn-lt"/>
            </a:endParaRPr>
          </a:p>
          <a:p>
            <a:endParaRPr lang="en-GB" sz="1600">
              <a:cs typeface="Arial"/>
            </a:endParaRPr>
          </a:p>
        </p:txBody>
      </p:sp>
      <p:sp>
        <p:nvSpPr>
          <p:cNvPr id="5" name="Footer Placeholder 4">
            <a:extLst>
              <a:ext uri="{FF2B5EF4-FFF2-40B4-BE49-F238E27FC236}">
                <a16:creationId xmlns:a16="http://schemas.microsoft.com/office/drawing/2014/main" xmlns="" id="{FA3D297B-BC44-4E98-A5D6-A0E51F7E0A74}"/>
              </a:ext>
            </a:extLst>
          </p:cNvPr>
          <p:cNvSpPr>
            <a:spLocks noGrp="1"/>
          </p:cNvSpPr>
          <p:nvPr>
            <p:ph type="ftr" sz="quarter" idx="11"/>
          </p:nvPr>
        </p:nvSpPr>
        <p:spPr/>
        <p:txBody>
          <a:bodyPr/>
          <a:lstStyle/>
          <a:p>
            <a:r>
              <a:rPr lang="en-GB"/>
              <a:t>Stakeholder Toolkit May 2021</a:t>
            </a:r>
          </a:p>
        </p:txBody>
      </p:sp>
      <p:pic>
        <p:nvPicPr>
          <p:cNvPr id="6" name="Picture 6" descr="A picture containing text&#10;&#10;Description automatically generated">
            <a:extLst>
              <a:ext uri="{FF2B5EF4-FFF2-40B4-BE49-F238E27FC236}">
                <a16:creationId xmlns:a16="http://schemas.microsoft.com/office/drawing/2014/main" xmlns="" id="{D55B245E-8447-4B29-BCA9-994ADA329E81}"/>
              </a:ext>
            </a:extLst>
          </p:cNvPr>
          <p:cNvPicPr>
            <a:picLocks noChangeAspect="1"/>
          </p:cNvPicPr>
          <p:nvPr/>
        </p:nvPicPr>
        <p:blipFill>
          <a:blip r:embed="rId3"/>
          <a:stretch>
            <a:fillRect/>
          </a:stretch>
        </p:blipFill>
        <p:spPr>
          <a:xfrm>
            <a:off x="1412770" y="3378812"/>
            <a:ext cx="2743200" cy="2808905"/>
          </a:xfrm>
          <a:prstGeom prst="rect">
            <a:avLst/>
          </a:prstGeom>
        </p:spPr>
      </p:pic>
      <p:pic>
        <p:nvPicPr>
          <p:cNvPr id="7" name="Picture 7" descr="Graphical user interface, text, website&#10;&#10;Description automatically generated">
            <a:extLst>
              <a:ext uri="{FF2B5EF4-FFF2-40B4-BE49-F238E27FC236}">
                <a16:creationId xmlns:a16="http://schemas.microsoft.com/office/drawing/2014/main" xmlns="" id="{A4395B1A-7E45-4CC2-910E-4B95AFBCFEBC}"/>
              </a:ext>
            </a:extLst>
          </p:cNvPr>
          <p:cNvPicPr>
            <a:picLocks noChangeAspect="1"/>
          </p:cNvPicPr>
          <p:nvPr/>
        </p:nvPicPr>
        <p:blipFill>
          <a:blip r:embed="rId4"/>
          <a:stretch>
            <a:fillRect/>
          </a:stretch>
        </p:blipFill>
        <p:spPr>
          <a:xfrm>
            <a:off x="4858021" y="3315292"/>
            <a:ext cx="2743200" cy="2827606"/>
          </a:xfrm>
          <a:prstGeom prst="rect">
            <a:avLst/>
          </a:prstGeom>
        </p:spPr>
      </p:pic>
    </p:spTree>
    <p:extLst>
      <p:ext uri="{BB962C8B-B14F-4D97-AF65-F5344CB8AC3E}">
        <p14:creationId xmlns:p14="http://schemas.microsoft.com/office/powerpoint/2010/main" val="2358185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4B07B-3745-45B5-BF96-D4BEA01FD959}"/>
              </a:ext>
            </a:extLst>
          </p:cNvPr>
          <p:cNvSpPr>
            <a:spLocks noGrp="1"/>
          </p:cNvSpPr>
          <p:nvPr>
            <p:ph type="title"/>
          </p:nvPr>
        </p:nvSpPr>
        <p:spPr>
          <a:xfrm>
            <a:off x="622460" y="2201902"/>
            <a:ext cx="7905839" cy="3350486"/>
          </a:xfrm>
        </p:spPr>
        <p:txBody>
          <a:bodyPr/>
          <a:lstStyle/>
          <a:p>
            <a:pPr algn="ctr"/>
            <a:r>
              <a:rPr lang="en-GB"/>
              <a:t>Thank You</a:t>
            </a:r>
          </a:p>
        </p:txBody>
      </p:sp>
      <p:sp>
        <p:nvSpPr>
          <p:cNvPr id="4" name="Footer Placeholder 3">
            <a:extLst>
              <a:ext uri="{FF2B5EF4-FFF2-40B4-BE49-F238E27FC236}">
                <a16:creationId xmlns:a16="http://schemas.microsoft.com/office/drawing/2014/main" xmlns="" id="{439FD538-88CD-4B36-9B3A-27FFDE236541}"/>
              </a:ext>
            </a:extLst>
          </p:cNvPr>
          <p:cNvSpPr>
            <a:spLocks noGrp="1"/>
          </p:cNvSpPr>
          <p:nvPr>
            <p:ph type="ftr" sz="quarter" idx="11"/>
          </p:nvPr>
        </p:nvSpPr>
        <p:spPr/>
        <p:txBody>
          <a:bodyPr/>
          <a:lstStyle/>
          <a:p>
            <a:r>
              <a:rPr lang="en-GB"/>
              <a:t>Stakeholder Toolkit May 2021</a:t>
            </a:r>
          </a:p>
        </p:txBody>
      </p:sp>
    </p:spTree>
    <p:extLst>
      <p:ext uri="{BB962C8B-B14F-4D97-AF65-F5344CB8AC3E}">
        <p14:creationId xmlns:p14="http://schemas.microsoft.com/office/powerpoint/2010/main" val="41743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8FF20-8723-43E7-A35C-90FECF1B1505}"/>
              </a:ext>
            </a:extLst>
          </p:cNvPr>
          <p:cNvSpPr>
            <a:spLocks noGrp="1"/>
          </p:cNvSpPr>
          <p:nvPr>
            <p:ph type="title"/>
          </p:nvPr>
        </p:nvSpPr>
        <p:spPr/>
        <p:txBody>
          <a:bodyPr/>
          <a:lstStyle/>
          <a:p>
            <a:r>
              <a:rPr lang="en-GB">
                <a:cs typeface="Arial"/>
              </a:rPr>
              <a:t>Introduction</a:t>
            </a:r>
            <a:endParaRPr lang="en-GB"/>
          </a:p>
        </p:txBody>
      </p:sp>
      <p:sp>
        <p:nvSpPr>
          <p:cNvPr id="3" name="Content Placeholder 2">
            <a:extLst>
              <a:ext uri="{FF2B5EF4-FFF2-40B4-BE49-F238E27FC236}">
                <a16:creationId xmlns:a16="http://schemas.microsoft.com/office/drawing/2014/main" xmlns="" id="{D417B325-A704-4540-AB1E-48FE5236D82C}"/>
              </a:ext>
            </a:extLst>
          </p:cNvPr>
          <p:cNvSpPr>
            <a:spLocks noGrp="1"/>
          </p:cNvSpPr>
          <p:nvPr>
            <p:ph idx="1"/>
          </p:nvPr>
        </p:nvSpPr>
        <p:spPr>
          <a:xfrm>
            <a:off x="371477" y="1174262"/>
            <a:ext cx="8135952" cy="3891278"/>
          </a:xfrm>
        </p:spPr>
        <p:txBody>
          <a:bodyPr vert="horz" lIns="0" tIns="0" rIns="0" bIns="0" rtlCol="0" anchor="t">
            <a:noAutofit/>
          </a:bodyPr>
          <a:lstStyle/>
          <a:p>
            <a:r>
              <a:rPr lang="en-GB" b="0">
                <a:ea typeface="+mn-lt"/>
                <a:cs typeface="+mn-lt"/>
              </a:rPr>
              <a:t>This pack sets out the requirements for people travelling internationally from the UK.</a:t>
            </a:r>
            <a:endParaRPr lang="en-GB">
              <a:ea typeface="+mn-lt"/>
              <a:cs typeface="+mn-lt"/>
            </a:endParaRPr>
          </a:p>
          <a:p>
            <a:endParaRPr lang="en-GB" b="0">
              <a:ea typeface="+mn-lt"/>
              <a:cs typeface="+mn-lt"/>
            </a:endParaRPr>
          </a:p>
          <a:p>
            <a:r>
              <a:rPr lang="en-GB" b="0">
                <a:ea typeface="+mn-lt"/>
                <a:cs typeface="+mn-lt"/>
              </a:rPr>
              <a:t>It sets out core messages to consumers to help them understand and comply with the various health requirements to travel internationally.</a:t>
            </a:r>
          </a:p>
          <a:p>
            <a:endParaRPr lang="en-GB" b="0">
              <a:cs typeface="Arial"/>
            </a:endParaRPr>
          </a:p>
          <a:p>
            <a:r>
              <a:rPr lang="en-GB" b="0">
                <a:ea typeface="+mn-lt"/>
                <a:cs typeface="+mn-lt"/>
              </a:rPr>
              <a:t>This guidance refers to the requirements in England. </a:t>
            </a:r>
            <a:r>
              <a:rPr lang="en-GB" b="0">
                <a:cs typeface="Arial"/>
              </a:rPr>
              <a:t>In the UK, public health is a devolved matter. The requirements may differ </a:t>
            </a:r>
            <a:r>
              <a:rPr lang="en-GB" b="0">
                <a:ea typeface="+mn-lt"/>
                <a:cs typeface="+mn-lt"/>
              </a:rPr>
              <a:t>in Scotland, Wales and Northern Ireland</a:t>
            </a:r>
            <a:r>
              <a:rPr lang="en-GB" b="0">
                <a:cs typeface="Arial"/>
              </a:rPr>
              <a:t>. Please check the relevant government websites for further information. </a:t>
            </a:r>
          </a:p>
        </p:txBody>
      </p:sp>
      <p:sp>
        <p:nvSpPr>
          <p:cNvPr id="4" name="Footer Placeholder 3">
            <a:extLst>
              <a:ext uri="{FF2B5EF4-FFF2-40B4-BE49-F238E27FC236}">
                <a16:creationId xmlns:a16="http://schemas.microsoft.com/office/drawing/2014/main" xmlns="" id="{61953795-55E5-4CF8-BD98-49A47F53D7C2}"/>
              </a:ext>
            </a:extLst>
          </p:cNvPr>
          <p:cNvSpPr>
            <a:spLocks noGrp="1"/>
          </p:cNvSpPr>
          <p:nvPr>
            <p:ph type="ftr" sz="quarter" idx="11"/>
          </p:nvPr>
        </p:nvSpPr>
        <p:spPr/>
        <p:txBody>
          <a:bodyPr/>
          <a:lstStyle/>
          <a:p>
            <a:r>
              <a:rPr lang="en-GB"/>
              <a:t>Stakeholder Toolkit May 2021</a:t>
            </a:r>
          </a:p>
        </p:txBody>
      </p:sp>
    </p:spTree>
    <p:extLst>
      <p:ext uri="{BB962C8B-B14F-4D97-AF65-F5344CB8AC3E}">
        <p14:creationId xmlns:p14="http://schemas.microsoft.com/office/powerpoint/2010/main" val="211249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2C13CA-FDB4-46D4-9418-63A92C0A28DD}"/>
              </a:ext>
            </a:extLst>
          </p:cNvPr>
          <p:cNvSpPr>
            <a:spLocks noGrp="1"/>
          </p:cNvSpPr>
          <p:nvPr>
            <p:ph type="title"/>
          </p:nvPr>
        </p:nvSpPr>
        <p:spPr>
          <a:xfrm>
            <a:off x="371476" y="179832"/>
            <a:ext cx="8560560" cy="913282"/>
          </a:xfrm>
        </p:spPr>
        <p:txBody>
          <a:bodyPr/>
          <a:lstStyle/>
          <a:p>
            <a:r>
              <a:rPr lang="en-GB"/>
              <a:t>Working together to reopen international travel</a:t>
            </a:r>
          </a:p>
        </p:txBody>
      </p:sp>
      <p:sp>
        <p:nvSpPr>
          <p:cNvPr id="3" name="Content Placeholder 2">
            <a:extLst>
              <a:ext uri="{FF2B5EF4-FFF2-40B4-BE49-F238E27FC236}">
                <a16:creationId xmlns:a16="http://schemas.microsoft.com/office/drawing/2014/main" xmlns="" id="{31C0B50A-C172-4A36-98DC-A467092BAE62}"/>
              </a:ext>
            </a:extLst>
          </p:cNvPr>
          <p:cNvSpPr>
            <a:spLocks noGrp="1"/>
          </p:cNvSpPr>
          <p:nvPr>
            <p:ph idx="1"/>
          </p:nvPr>
        </p:nvSpPr>
        <p:spPr>
          <a:xfrm>
            <a:off x="97490" y="1481077"/>
            <a:ext cx="8775923" cy="3888695"/>
          </a:xfrm>
        </p:spPr>
        <p:txBody>
          <a:bodyPr vert="horz" lIns="0" tIns="0" rIns="0" bIns="0" rtlCol="0" anchor="t">
            <a:noAutofit/>
          </a:bodyPr>
          <a:lstStyle/>
          <a:p>
            <a:pPr marL="422275" indent="-285750">
              <a:lnSpc>
                <a:spcPct val="130000"/>
              </a:lnSpc>
              <a:spcAft>
                <a:spcPts val="0"/>
              </a:spcAft>
              <a:buSzPts val="1450"/>
            </a:pPr>
            <a:r>
              <a:rPr lang="en-GB" sz="1600" b="0">
                <a:ea typeface="Arial"/>
                <a:cs typeface="Arial"/>
              </a:rPr>
              <a:t>This pack summarises the key guidance for re-opening international travel.</a:t>
            </a:r>
            <a:endParaRPr lang="en-GB" sz="1600" b="0">
              <a:cs typeface="Arial"/>
            </a:endParaRPr>
          </a:p>
          <a:p>
            <a:pPr marL="136525" indent="0">
              <a:lnSpc>
                <a:spcPct val="130000"/>
              </a:lnSpc>
              <a:spcAft>
                <a:spcPts val="0"/>
              </a:spcAft>
              <a:buSzPts val="1450"/>
              <a:buNone/>
            </a:pPr>
            <a:endParaRPr lang="en-GB" sz="900" b="0">
              <a:cs typeface="Arial"/>
            </a:endParaRPr>
          </a:p>
          <a:p>
            <a:pPr marL="422275" indent="-285750">
              <a:lnSpc>
                <a:spcPct val="130000"/>
              </a:lnSpc>
              <a:spcAft>
                <a:spcPts val="0"/>
              </a:spcAft>
              <a:buSzPts val="1450"/>
            </a:pPr>
            <a:r>
              <a:rPr lang="en-GB" sz="1600" b="0">
                <a:ea typeface="+mn-lt"/>
                <a:cs typeface="+mn-lt"/>
              </a:rPr>
              <a:t>We've included quarantine, testing &amp; PLF promotional assets for you to use throughout your customers’ journey, to ensure passengers understand the new rules and requirements to travel internationally. Full guidance is on gov.uk/coronavirus.</a:t>
            </a:r>
            <a:endParaRPr lang="en-GB" sz="1600" b="0">
              <a:cs typeface="Arial"/>
            </a:endParaRPr>
          </a:p>
          <a:p>
            <a:pPr marL="136525" indent="0">
              <a:lnSpc>
                <a:spcPct val="130000"/>
              </a:lnSpc>
              <a:spcAft>
                <a:spcPts val="0"/>
              </a:spcAft>
              <a:buSzPts val="1450"/>
              <a:buNone/>
            </a:pPr>
            <a:endParaRPr lang="en-GB" sz="1000" b="0">
              <a:cs typeface="Arial"/>
            </a:endParaRPr>
          </a:p>
          <a:p>
            <a:pPr marL="422275" indent="-285750">
              <a:lnSpc>
                <a:spcPct val="130000"/>
              </a:lnSpc>
              <a:spcAft>
                <a:spcPts val="0"/>
              </a:spcAft>
              <a:buSzPts val="1450"/>
            </a:pPr>
            <a:r>
              <a:rPr lang="en-GB" sz="1600" b="0"/>
              <a:t>We've also included example vaccine and testing documentation to help your staff identify the correct documentation passengers should be carrying. </a:t>
            </a:r>
            <a:endParaRPr lang="en-GB" sz="1600" b="0">
              <a:cs typeface="Arial"/>
            </a:endParaRPr>
          </a:p>
          <a:p>
            <a:pPr marL="136525" indent="0">
              <a:lnSpc>
                <a:spcPct val="130000"/>
              </a:lnSpc>
              <a:spcAft>
                <a:spcPts val="0"/>
              </a:spcAft>
              <a:buSzPts val="1450"/>
              <a:buNone/>
            </a:pPr>
            <a:endParaRPr lang="en-GB" sz="1000" b="0"/>
          </a:p>
          <a:p>
            <a:pPr marL="422275" indent="-285750">
              <a:lnSpc>
                <a:spcPct val="130000"/>
              </a:lnSpc>
              <a:spcAft>
                <a:spcPts val="0"/>
              </a:spcAft>
              <a:buSzPts val="1450"/>
            </a:pPr>
            <a:r>
              <a:rPr lang="en-GB" sz="1600"/>
              <a:t>Your support is greatly appreciated.</a:t>
            </a:r>
            <a:r>
              <a:rPr lang="en-GB" sz="1600" b="0"/>
              <a:t> </a:t>
            </a:r>
            <a:r>
              <a:rPr lang="en-GB" sz="1600" b="0">
                <a:ea typeface="Arial"/>
                <a:cs typeface="Arial"/>
                <a:sym typeface="Arial"/>
              </a:rPr>
              <a:t>We are here to help by:</a:t>
            </a:r>
            <a:endParaRPr lang="en-GB" sz="1600" b="0">
              <a:cs typeface="Arial"/>
            </a:endParaRPr>
          </a:p>
          <a:p>
            <a:pPr marL="699770" lvl="1" indent="-285750">
              <a:lnSpc>
                <a:spcPct val="100000"/>
              </a:lnSpc>
              <a:spcAft>
                <a:spcPts val="0"/>
              </a:spcAft>
              <a:buSzPts val="1400"/>
              <a:buFont typeface="Arial"/>
              <a:buChar char="-"/>
            </a:pPr>
            <a:r>
              <a:rPr lang="en-GB">
                <a:solidFill>
                  <a:srgbClr val="006AB0"/>
                </a:solidFill>
                <a:ea typeface="Arial"/>
                <a:cs typeface="Arial"/>
                <a:sym typeface="Arial"/>
              </a:rPr>
              <a:t>Providing a dedicated team to work with you and your colleagues to support the campaign. </a:t>
            </a:r>
            <a:endParaRPr lang="en-GB">
              <a:solidFill>
                <a:srgbClr val="006AB0"/>
              </a:solidFill>
              <a:cs typeface="Arial"/>
            </a:endParaRPr>
          </a:p>
          <a:p>
            <a:pPr marL="699770" lvl="1" indent="-285750">
              <a:lnSpc>
                <a:spcPct val="100000"/>
              </a:lnSpc>
              <a:spcAft>
                <a:spcPts val="0"/>
              </a:spcAft>
              <a:buSzPts val="1400"/>
              <a:buFont typeface="Arial"/>
              <a:buChar char="-"/>
            </a:pPr>
            <a:r>
              <a:rPr lang="en-GB">
                <a:solidFill>
                  <a:srgbClr val="006AB0"/>
                </a:solidFill>
                <a:ea typeface="Arial"/>
                <a:cs typeface="Arial"/>
                <a:sym typeface="Arial"/>
              </a:rPr>
              <a:t>Supplying you with the latest accurate and up-to-date messaging to share with your customers / members.</a:t>
            </a:r>
            <a:endParaRPr lang="en-GB">
              <a:solidFill>
                <a:srgbClr val="006AB0"/>
              </a:solidFill>
              <a:ea typeface="Arial"/>
              <a:cs typeface="Arial"/>
            </a:endParaRPr>
          </a:p>
          <a:p>
            <a:pPr marL="414020" lvl="1" indent="0">
              <a:lnSpc>
                <a:spcPct val="100000"/>
              </a:lnSpc>
              <a:spcAft>
                <a:spcPts val="0"/>
              </a:spcAft>
              <a:buSzPts val="1400"/>
              <a:buNone/>
            </a:pPr>
            <a:endParaRPr lang="en-GB">
              <a:solidFill>
                <a:srgbClr val="006AB0"/>
              </a:solidFill>
              <a:ea typeface="Arial"/>
              <a:cs typeface="Arial"/>
            </a:endParaRPr>
          </a:p>
          <a:p>
            <a:pPr marL="285750" lvl="0" indent="-285750">
              <a:spcAft>
                <a:spcPts val="0"/>
              </a:spcAft>
              <a:buSzPts val="1400"/>
              <a:buFont typeface="Arial"/>
              <a:buChar char="•"/>
            </a:pPr>
            <a:r>
              <a:rPr lang="en-GB" sz="1600" b="0">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0"/>
                  </a:ext>
                </a:extLst>
              </a:rPr>
              <a:t>There may be opportunities to collaborate with you on media.</a:t>
            </a:r>
            <a:endParaRPr lang="en-GB" sz="1600" b="0">
              <a:ea typeface="Arial"/>
              <a:cs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0"/>
                </a:ext>
              </a:extLst>
            </a:endParaRPr>
          </a:p>
          <a:p>
            <a:pPr marL="285750" lvl="0" indent="-285750">
              <a:spcAft>
                <a:spcPts val="0"/>
              </a:spcAft>
              <a:buSzPts val="1400"/>
              <a:buFont typeface="Arial"/>
              <a:buChar char="•"/>
            </a:pPr>
            <a:endParaRPr lang="en-GB" sz="1600" b="0"/>
          </a:p>
          <a:p>
            <a:endParaRPr lang="en-GB" sz="1600"/>
          </a:p>
        </p:txBody>
      </p:sp>
      <p:sp>
        <p:nvSpPr>
          <p:cNvPr id="4" name="Footer Placeholder 3">
            <a:extLst>
              <a:ext uri="{FF2B5EF4-FFF2-40B4-BE49-F238E27FC236}">
                <a16:creationId xmlns:a16="http://schemas.microsoft.com/office/drawing/2014/main" xmlns="" id="{308161DB-83A0-42CA-9040-BA2FAD41B528}"/>
              </a:ext>
            </a:extLst>
          </p:cNvPr>
          <p:cNvSpPr>
            <a:spLocks noGrp="1"/>
          </p:cNvSpPr>
          <p:nvPr>
            <p:ph type="ftr" sz="quarter" idx="11"/>
          </p:nvPr>
        </p:nvSpPr>
        <p:spPr/>
        <p:txBody>
          <a:bodyPr/>
          <a:lstStyle/>
          <a:p>
            <a:r>
              <a:rPr lang="en-GB"/>
              <a:t>Stakeholder Toolkit May 2021</a:t>
            </a:r>
          </a:p>
        </p:txBody>
      </p:sp>
    </p:spTree>
    <p:extLst>
      <p:ext uri="{BB962C8B-B14F-4D97-AF65-F5344CB8AC3E}">
        <p14:creationId xmlns:p14="http://schemas.microsoft.com/office/powerpoint/2010/main" val="3525700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58DFF-693A-44F2-97B8-9F82AB57995D}"/>
              </a:ext>
            </a:extLst>
          </p:cNvPr>
          <p:cNvSpPr>
            <a:spLocks noGrp="1"/>
          </p:cNvSpPr>
          <p:nvPr>
            <p:ph type="title"/>
          </p:nvPr>
        </p:nvSpPr>
        <p:spPr/>
        <p:txBody>
          <a:bodyPr/>
          <a:lstStyle/>
          <a:p>
            <a:r>
              <a:rPr lang="en-GB"/>
              <a:t>Background</a:t>
            </a:r>
          </a:p>
        </p:txBody>
      </p:sp>
      <p:sp>
        <p:nvSpPr>
          <p:cNvPr id="4" name="Footer Placeholder 3">
            <a:extLst>
              <a:ext uri="{FF2B5EF4-FFF2-40B4-BE49-F238E27FC236}">
                <a16:creationId xmlns:a16="http://schemas.microsoft.com/office/drawing/2014/main" xmlns="" id="{6E1574F8-F0CC-4EF1-AD23-002FCCCF6925}"/>
              </a:ext>
            </a:extLst>
          </p:cNvPr>
          <p:cNvSpPr>
            <a:spLocks noGrp="1"/>
          </p:cNvSpPr>
          <p:nvPr>
            <p:ph type="ftr" sz="quarter" idx="11"/>
          </p:nvPr>
        </p:nvSpPr>
        <p:spPr/>
        <p:txBody>
          <a:bodyPr/>
          <a:lstStyle/>
          <a:p>
            <a:r>
              <a:rPr lang="en-GB"/>
              <a:t>Stakeholder Toolkit May 2021</a:t>
            </a:r>
          </a:p>
        </p:txBody>
      </p:sp>
      <p:sp>
        <p:nvSpPr>
          <p:cNvPr id="3" name="Content Placeholder 2">
            <a:extLst>
              <a:ext uri="{FF2B5EF4-FFF2-40B4-BE49-F238E27FC236}">
                <a16:creationId xmlns:a16="http://schemas.microsoft.com/office/drawing/2014/main" xmlns="" id="{35332214-D229-4B96-98AB-492DE593E27E}"/>
              </a:ext>
            </a:extLst>
          </p:cNvPr>
          <p:cNvSpPr>
            <a:spLocks noGrp="1"/>
          </p:cNvSpPr>
          <p:nvPr>
            <p:ph sz="quarter" idx="13"/>
          </p:nvPr>
        </p:nvSpPr>
        <p:spPr>
          <a:xfrm>
            <a:off x="243016" y="1393619"/>
            <a:ext cx="8667703" cy="4280623"/>
          </a:xfrm>
        </p:spPr>
        <p:txBody>
          <a:bodyPr vert="horz" lIns="0" tIns="0" rIns="0" bIns="0" rtlCol="0" anchor="t">
            <a:noAutofit/>
          </a:bodyPr>
          <a:lstStyle/>
          <a:p>
            <a:r>
              <a:rPr lang="en-GB" b="0" dirty="0">
                <a:ea typeface="+mn-lt"/>
                <a:cs typeface="+mn-lt"/>
              </a:rPr>
              <a:t>The Government launched on 7 May 2021 the traffic light country system reopening international travel from England on 17 May.</a:t>
            </a:r>
            <a:r>
              <a:rPr lang="en-GB" b="0" dirty="0">
                <a:cs typeface="Arial"/>
              </a:rPr>
              <a:t> This allows the public to identify countries they can visit, whilst protecting the wider UK public health and the necessary requirements in place to achieve this.</a:t>
            </a:r>
            <a:endParaRPr lang="en-US" b="0" dirty="0">
              <a:ea typeface="+mn-lt"/>
              <a:cs typeface="+mn-lt"/>
            </a:endParaRPr>
          </a:p>
          <a:p>
            <a:endParaRPr lang="en-GB" b="0" dirty="0">
              <a:ea typeface="+mn-lt"/>
              <a:cs typeface="+mn-lt"/>
            </a:endParaRPr>
          </a:p>
          <a:p>
            <a:r>
              <a:rPr lang="en-GB" b="0" dirty="0">
                <a:cs typeface="Arial"/>
              </a:rPr>
              <a:t>The full list of countries, along with requirements, can be found </a:t>
            </a:r>
            <a:r>
              <a:rPr lang="en-GB" b="0" dirty="0">
                <a:cs typeface="Arial"/>
                <a:hlinkClick r:id="rId2"/>
              </a:rPr>
              <a:t>online</a:t>
            </a:r>
            <a:r>
              <a:rPr lang="en-GB" b="0" dirty="0">
                <a:cs typeface="Arial"/>
              </a:rPr>
              <a:t>. The page will include a “Green Watchlist” to help outbound travellers identify countries most at risk of moving from green to amber. Please visit </a:t>
            </a:r>
            <a:r>
              <a:rPr lang="en-GB" b="0" u="sng" dirty="0">
                <a:cs typeface="Arial"/>
                <a:hlinkClick r:id="rId3"/>
              </a:rPr>
              <a:t>gov.uk/travel-abroad</a:t>
            </a:r>
            <a:r>
              <a:rPr lang="en-GB" b="0" u="sng" dirty="0">
                <a:cs typeface="Arial"/>
              </a:rPr>
              <a:t> </a:t>
            </a:r>
            <a:r>
              <a:rPr lang="en-GB" b="0" dirty="0">
                <a:cs typeface="Arial"/>
              </a:rPr>
              <a:t>for guidance.</a:t>
            </a:r>
            <a:endParaRPr lang="en-US" b="0" dirty="0">
              <a:ea typeface="+mn-lt"/>
              <a:cs typeface="+mn-lt"/>
            </a:endParaRPr>
          </a:p>
          <a:p>
            <a:endParaRPr lang="en-GB" b="0" dirty="0">
              <a:ea typeface="+mn-lt"/>
              <a:cs typeface="+mn-lt"/>
            </a:endParaRPr>
          </a:p>
          <a:p>
            <a:r>
              <a:rPr lang="en-GB" b="0" dirty="0">
                <a:cs typeface="Arial"/>
              </a:rPr>
              <a:t>The Government’s priority remains to protect public health from COVID through these new travel measures and regulations. </a:t>
            </a:r>
            <a:r>
              <a:rPr lang="en-GB" b="0" dirty="0"/>
              <a:t>Given that the virus is still spreading in many parts of the world, people should not be travelling to </a:t>
            </a:r>
            <a:r>
              <a:rPr lang="en-GB" b="0" dirty="0">
                <a:hlinkClick r:id="rId4"/>
              </a:rPr>
              <a:t>amber</a:t>
            </a:r>
            <a:r>
              <a:rPr lang="en-GB" b="0" dirty="0"/>
              <a:t> and </a:t>
            </a:r>
            <a:r>
              <a:rPr lang="en-GB" b="0" dirty="0">
                <a:hlinkClick r:id="rId5"/>
              </a:rPr>
              <a:t>red</a:t>
            </a:r>
            <a:r>
              <a:rPr lang="en-GB" b="0" dirty="0"/>
              <a:t> countries</a:t>
            </a:r>
            <a:r>
              <a:rPr lang="en-GB" b="0" dirty="0">
                <a:cs typeface="Arial"/>
              </a:rPr>
              <a:t>.</a:t>
            </a:r>
            <a:endParaRPr lang="en-GB" dirty="0"/>
          </a:p>
          <a:p>
            <a:endParaRPr lang="en-GB" b="0" dirty="0">
              <a:ea typeface="+mn-lt"/>
              <a:cs typeface="+mn-lt"/>
            </a:endParaRPr>
          </a:p>
          <a:p>
            <a:endParaRPr lang="en-GB" b="0" dirty="0">
              <a:cs typeface="Arial"/>
            </a:endParaRPr>
          </a:p>
          <a:p>
            <a:pPr marL="0" indent="0">
              <a:buNone/>
            </a:pPr>
            <a:endParaRPr lang="en-GB" b="0" dirty="0">
              <a:cs typeface="Arial"/>
            </a:endParaRPr>
          </a:p>
          <a:p>
            <a:endParaRPr lang="en-GB" sz="1600" b="0" dirty="0">
              <a:cs typeface="Arial"/>
            </a:endParaRPr>
          </a:p>
          <a:p>
            <a:endParaRPr lang="en-GB" sz="1600" b="0" dirty="0">
              <a:cs typeface="Arial"/>
            </a:endParaRPr>
          </a:p>
          <a:p>
            <a:endParaRPr lang="en-GB" sz="1600" dirty="0">
              <a:cs typeface="Arial"/>
            </a:endParaRPr>
          </a:p>
        </p:txBody>
      </p:sp>
    </p:spTree>
    <p:extLst>
      <p:ext uri="{BB962C8B-B14F-4D97-AF65-F5344CB8AC3E}">
        <p14:creationId xmlns:p14="http://schemas.microsoft.com/office/powerpoint/2010/main" val="94229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D462EE-F835-4DC5-95B4-743829ADD2A4}"/>
              </a:ext>
            </a:extLst>
          </p:cNvPr>
          <p:cNvSpPr>
            <a:spLocks noGrp="1"/>
          </p:cNvSpPr>
          <p:nvPr>
            <p:ph type="title"/>
          </p:nvPr>
        </p:nvSpPr>
        <p:spPr>
          <a:xfrm>
            <a:off x="371476" y="325969"/>
            <a:ext cx="8348318" cy="1012638"/>
          </a:xfrm>
        </p:spPr>
        <p:txBody>
          <a:bodyPr/>
          <a:lstStyle/>
          <a:p>
            <a:r>
              <a:rPr lang="en-GB" sz="2400"/>
              <a:t>We are driving awareness across multiple channels, including broadcast, radio, press, digital and social media. </a:t>
            </a:r>
            <a:r>
              <a:rPr lang="en-GB" sz="3200">
                <a:latin typeface="Arial" panose="020B0604020202020204" pitchFamily="34" charset="0"/>
              </a:rPr>
              <a:t/>
            </a:r>
            <a:br>
              <a:rPr lang="en-GB" sz="3200">
                <a:latin typeface="Arial" panose="020B0604020202020204" pitchFamily="34" charset="0"/>
              </a:rPr>
            </a:br>
            <a:endParaRPr lang="en-GB"/>
          </a:p>
        </p:txBody>
      </p:sp>
      <p:sp>
        <p:nvSpPr>
          <p:cNvPr id="4" name="Footer Placeholder 3">
            <a:extLst>
              <a:ext uri="{FF2B5EF4-FFF2-40B4-BE49-F238E27FC236}">
                <a16:creationId xmlns:a16="http://schemas.microsoft.com/office/drawing/2014/main" xmlns="" id="{BA98127A-DB8C-444F-8A8B-01EDDC0E7615}"/>
              </a:ext>
            </a:extLst>
          </p:cNvPr>
          <p:cNvSpPr>
            <a:spLocks noGrp="1"/>
          </p:cNvSpPr>
          <p:nvPr>
            <p:ph type="ftr" sz="quarter" idx="11"/>
          </p:nvPr>
        </p:nvSpPr>
        <p:spPr/>
        <p:txBody>
          <a:bodyPr/>
          <a:lstStyle/>
          <a:p>
            <a:r>
              <a:rPr lang="en-GB"/>
              <a:t>Stakeholder Toolkit May 2021</a:t>
            </a:r>
          </a:p>
        </p:txBody>
      </p:sp>
      <p:pic>
        <p:nvPicPr>
          <p:cNvPr id="9" name="Picture 8" descr="../MAY%2013%20FINAL/Traffic%20Light%20System%20'should%20not%20travel'-01.jpg">
            <a:extLst>
              <a:ext uri="{FF2B5EF4-FFF2-40B4-BE49-F238E27FC236}">
                <a16:creationId xmlns:a16="http://schemas.microsoft.com/office/drawing/2014/main" xmlns="" id="{B2B915DF-119D-4528-AEDD-8BD21C690BB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227830" y="2294239"/>
            <a:ext cx="2696790" cy="3090284"/>
          </a:xfrm>
          <a:prstGeom prst="rect">
            <a:avLst/>
          </a:prstGeom>
          <a:noFill/>
          <a:ln>
            <a:noFill/>
          </a:ln>
        </p:spPr>
      </p:pic>
      <p:pic>
        <p:nvPicPr>
          <p:cNvPr id="11" name="Picture 10" descr="../MAY%2013%20FINAL/Traffic%20Light%20System%20'should%20not%20travel'-03.jpg">
            <a:extLst>
              <a:ext uri="{FF2B5EF4-FFF2-40B4-BE49-F238E27FC236}">
                <a16:creationId xmlns:a16="http://schemas.microsoft.com/office/drawing/2014/main" xmlns="" id="{392F6430-4CF1-41DF-904A-2BC3ADB5736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3326" y="1306579"/>
            <a:ext cx="2716879" cy="3090284"/>
          </a:xfrm>
          <a:prstGeom prst="rect">
            <a:avLst/>
          </a:prstGeom>
          <a:noFill/>
          <a:ln>
            <a:noFill/>
          </a:ln>
        </p:spPr>
      </p:pic>
      <p:pic>
        <p:nvPicPr>
          <p:cNvPr id="12" name="Picture 11" descr="Traffic%20Light%20System%20'should%20not%20travel'-04.jpg">
            <a:extLst>
              <a:ext uri="{FF2B5EF4-FFF2-40B4-BE49-F238E27FC236}">
                <a16:creationId xmlns:a16="http://schemas.microsoft.com/office/drawing/2014/main" xmlns="" id="{D003FE7E-E180-4803-AAC4-38021DECDC4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8266" y="1284639"/>
            <a:ext cx="2837768" cy="3112223"/>
          </a:xfrm>
          <a:prstGeom prst="rect">
            <a:avLst/>
          </a:prstGeom>
          <a:noFill/>
          <a:ln>
            <a:noFill/>
          </a:ln>
        </p:spPr>
      </p:pic>
      <p:pic>
        <p:nvPicPr>
          <p:cNvPr id="10" name="Picture 9" descr="Traffic%20Light%20System%20'should%20not%20travel'-02.jpg">
            <a:extLst>
              <a:ext uri="{FF2B5EF4-FFF2-40B4-BE49-F238E27FC236}">
                <a16:creationId xmlns:a16="http://schemas.microsoft.com/office/drawing/2014/main" xmlns="" id="{E2943147-6BD6-47BA-8F09-AB22430ADF9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6104" y="3251354"/>
            <a:ext cx="2743311" cy="3088800"/>
          </a:xfrm>
          <a:prstGeom prst="rect">
            <a:avLst/>
          </a:prstGeom>
          <a:noFill/>
          <a:ln>
            <a:noFill/>
          </a:ln>
        </p:spPr>
      </p:pic>
    </p:spTree>
    <p:extLst>
      <p:ext uri="{BB962C8B-B14F-4D97-AF65-F5344CB8AC3E}">
        <p14:creationId xmlns:p14="http://schemas.microsoft.com/office/powerpoint/2010/main" val="37369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35B8C-F17E-432E-8902-CD8756B07035}"/>
              </a:ext>
            </a:extLst>
          </p:cNvPr>
          <p:cNvSpPr>
            <a:spLocks noGrp="1"/>
          </p:cNvSpPr>
          <p:nvPr>
            <p:ph type="title"/>
          </p:nvPr>
        </p:nvSpPr>
        <p:spPr>
          <a:xfrm>
            <a:off x="328139" y="152622"/>
            <a:ext cx="6900862" cy="1250421"/>
          </a:xfrm>
        </p:spPr>
        <p:txBody>
          <a:bodyPr/>
          <a:lstStyle/>
          <a:p>
            <a:r>
              <a:rPr lang="en-GB"/>
              <a:t>Key Messages</a:t>
            </a:r>
          </a:p>
        </p:txBody>
      </p:sp>
      <p:graphicFrame>
        <p:nvGraphicFramePr>
          <p:cNvPr id="9" name="Content Placeholder 8">
            <a:extLst>
              <a:ext uri="{FF2B5EF4-FFF2-40B4-BE49-F238E27FC236}">
                <a16:creationId xmlns:a16="http://schemas.microsoft.com/office/drawing/2014/main" xmlns="" id="{F7CE3F27-5515-450D-8147-C76DACCBC21A}"/>
              </a:ext>
            </a:extLst>
          </p:cNvPr>
          <p:cNvGraphicFramePr>
            <a:graphicFrameLocks noGrp="1"/>
          </p:cNvGraphicFramePr>
          <p:nvPr>
            <p:ph idx="1"/>
            <p:extLst>
              <p:ext uri="{D42A27DB-BD31-4B8C-83A1-F6EECF244321}">
                <p14:modId xmlns:p14="http://schemas.microsoft.com/office/powerpoint/2010/main" val="1466193783"/>
              </p:ext>
            </p:extLst>
          </p:nvPr>
        </p:nvGraphicFramePr>
        <p:xfrm>
          <a:off x="143960" y="1055836"/>
          <a:ext cx="8728981" cy="5006439"/>
        </p:xfrm>
        <a:graphic>
          <a:graphicData uri="http://schemas.openxmlformats.org/drawingml/2006/table">
            <a:tbl>
              <a:tblPr firstRow="1" bandRow="1">
                <a:tableStyleId>{5C22544A-7EE6-4342-B048-85BDC9FD1C3A}</a:tableStyleId>
              </a:tblPr>
              <a:tblGrid>
                <a:gridCol w="8728981">
                  <a:extLst>
                    <a:ext uri="{9D8B030D-6E8A-4147-A177-3AD203B41FA5}">
                      <a16:colId xmlns:a16="http://schemas.microsoft.com/office/drawing/2014/main" xmlns="" val="1126464502"/>
                    </a:ext>
                  </a:extLst>
                </a:gridCol>
              </a:tblGrid>
              <a:tr h="339562">
                <a:tc>
                  <a:txBody>
                    <a:bodyPr/>
                    <a:lstStyle/>
                    <a:p>
                      <a:r>
                        <a:rPr lang="en-GB"/>
                        <a:t>Core Messages for UK travellers</a:t>
                      </a:r>
                    </a:p>
                  </a:txBody>
                  <a:tcPr>
                    <a:solidFill>
                      <a:srgbClr val="0E115F"/>
                    </a:solidFill>
                  </a:tcPr>
                </a:tc>
                <a:extLst>
                  <a:ext uri="{0D108BD9-81ED-4DB2-BD59-A6C34878D82A}">
                    <a16:rowId xmlns:a16="http://schemas.microsoft.com/office/drawing/2014/main" xmlns="" val="1501485821"/>
                  </a:ext>
                </a:extLst>
              </a:tr>
              <a:tr h="4640679">
                <a:tc>
                  <a:txBody>
                    <a:bodyPr/>
                    <a:lstStyle/>
                    <a:p>
                      <a:pPr marL="285750" lvl="0" indent="-285750" algn="l" rtl="0" fontAlgn="base">
                        <a:lnSpc>
                          <a:spcPct val="100000"/>
                        </a:lnSpc>
                        <a:spcBef>
                          <a:spcPts val="0"/>
                        </a:spcBef>
                        <a:spcAft>
                          <a:spcPts val="0"/>
                        </a:spcAft>
                        <a:buClr>
                          <a:srgbClr val="161616"/>
                        </a:buClr>
                        <a:buFont typeface="Arial,Sans-Serif"/>
                        <a:buChar char="•"/>
                      </a:pPr>
                      <a:r>
                        <a:rPr lang="en-US" sz="1400" b="0" i="0" u="none" strike="noStrike" noProof="0">
                          <a:solidFill>
                            <a:srgbClr val="0E115F"/>
                          </a:solidFill>
                          <a:latin typeface="Arial"/>
                        </a:rPr>
                        <a:t>There are new travel restrictions and requirements in place to help stop the spread of coronavirus and its variants. Check </a:t>
                      </a:r>
                      <a:r>
                        <a:rPr lang="en-US" sz="1400" b="0" i="0" u="none" strike="noStrike" noProof="0">
                          <a:solidFill>
                            <a:srgbClr val="0E115F"/>
                          </a:solidFill>
                          <a:latin typeface="Arial"/>
                          <a:hlinkClick r:id="rId2"/>
                        </a:rPr>
                        <a:t>gov.uk/travel-abroad</a:t>
                      </a:r>
                      <a:r>
                        <a:rPr lang="en-US" sz="1400" b="0" i="0" u="none" strike="noStrike" noProof="0">
                          <a:solidFill>
                            <a:srgbClr val="0E115F"/>
                          </a:solidFill>
                          <a:latin typeface="Arial"/>
                        </a:rPr>
                        <a:t> page to help plan your journey. </a:t>
                      </a:r>
                      <a:endParaRPr lang="en-US" sz="1400" b="0" i="0" u="none" strike="noStrike" noProof="0"/>
                    </a:p>
                    <a:p>
                      <a:pPr marL="285750" lvl="0" indent="-285750" algn="l">
                        <a:lnSpc>
                          <a:spcPct val="100000"/>
                        </a:lnSpc>
                        <a:spcBef>
                          <a:spcPts val="0"/>
                        </a:spcBef>
                        <a:spcAft>
                          <a:spcPts val="0"/>
                        </a:spcAft>
                        <a:buClr>
                          <a:srgbClr val="161616"/>
                        </a:buClr>
                        <a:buFont typeface="Arial"/>
                        <a:buChar char="•"/>
                      </a:pPr>
                      <a:endParaRPr lang="en-US" sz="1400" b="0" i="0" u="none" strike="noStrike" noProof="0"/>
                    </a:p>
                    <a:p>
                      <a:pPr marL="285750" lvl="0" indent="-285750" algn="l">
                        <a:lnSpc>
                          <a:spcPct val="100000"/>
                        </a:lnSpc>
                        <a:spcBef>
                          <a:spcPts val="0"/>
                        </a:spcBef>
                        <a:spcAft>
                          <a:spcPts val="0"/>
                        </a:spcAft>
                        <a:buClr>
                          <a:srgbClr val="161616"/>
                        </a:buClr>
                        <a:buFont typeface="Arial,Sans-Serif"/>
                        <a:buChar char="•"/>
                      </a:pPr>
                      <a:r>
                        <a:rPr lang="en-US" sz="1400" b="0" i="0" u="none" strike="noStrike" noProof="0">
                          <a:solidFill>
                            <a:srgbClr val="0E115F"/>
                          </a:solidFill>
                          <a:latin typeface="Arial"/>
                        </a:rPr>
                        <a:t>You must check the entry requirement for your chosen destination before you travel. You may be required to evidence your COVID-19 vaccination staus and/or show a negative PCR test result. </a:t>
                      </a:r>
                    </a:p>
                    <a:p>
                      <a:pPr marL="285750" lvl="0" indent="-285750" algn="l">
                        <a:lnSpc>
                          <a:spcPct val="100000"/>
                        </a:lnSpc>
                        <a:spcBef>
                          <a:spcPts val="0"/>
                        </a:spcBef>
                        <a:spcAft>
                          <a:spcPts val="0"/>
                        </a:spcAft>
                        <a:buClr>
                          <a:srgbClr val="161616"/>
                        </a:buClr>
                        <a:buFont typeface="Arial,Sans-Serif"/>
                        <a:buChar char="•"/>
                      </a:pPr>
                      <a:endParaRPr lang="en-US" sz="1400" b="0" i="0" u="none" strike="noStrike" noProof="0"/>
                    </a:p>
                    <a:p>
                      <a:pPr marL="285750" lvl="0" indent="-285750" algn="l">
                        <a:lnSpc>
                          <a:spcPct val="100000"/>
                        </a:lnSpc>
                        <a:spcBef>
                          <a:spcPts val="0"/>
                        </a:spcBef>
                        <a:spcAft>
                          <a:spcPts val="0"/>
                        </a:spcAft>
                        <a:buClr>
                          <a:srgbClr val="161616"/>
                        </a:buClr>
                        <a:buFont typeface="Arial,Sans-Serif"/>
                        <a:buChar char="•"/>
                      </a:pPr>
                      <a:r>
                        <a:rPr lang="en-US" sz="1400" b="0" i="0" u="none" strike="noStrike" noProof="0">
                          <a:solidFill>
                            <a:srgbClr val="0E115F"/>
                          </a:solidFill>
                          <a:latin typeface="Arial"/>
                        </a:rPr>
                        <a:t>You will need to take a pre-departure COVID-19 test within 72 hours of your return journey to England. Anyone testing positive prior to travel will not be permitted to travel back into England, will be required to follow local rules for isolation – you could incur additional costs during this period. </a:t>
                      </a:r>
                      <a:endParaRPr lang="en-US" sz="1400" b="0" i="0" u="none" strike="noStrike" noProof="0"/>
                    </a:p>
                    <a:p>
                      <a:pPr marL="285750" lvl="0" indent="-285750" algn="l">
                        <a:lnSpc>
                          <a:spcPct val="100000"/>
                        </a:lnSpc>
                        <a:spcBef>
                          <a:spcPts val="0"/>
                        </a:spcBef>
                        <a:spcAft>
                          <a:spcPts val="0"/>
                        </a:spcAft>
                        <a:buClr>
                          <a:srgbClr val="161616"/>
                        </a:buClr>
                        <a:buFont typeface="Arial,Sans-Serif"/>
                        <a:buChar char="•"/>
                      </a:pPr>
                      <a:endParaRPr lang="en-US" sz="1400" b="0" i="0" u="none" strike="noStrike" noProof="0"/>
                    </a:p>
                    <a:p>
                      <a:pPr marL="285750" lvl="0" indent="-285750" algn="l">
                        <a:lnSpc>
                          <a:spcPct val="100000"/>
                        </a:lnSpc>
                        <a:spcBef>
                          <a:spcPts val="0"/>
                        </a:spcBef>
                        <a:spcAft>
                          <a:spcPts val="0"/>
                        </a:spcAft>
                        <a:buClr>
                          <a:srgbClr val="161616"/>
                        </a:buClr>
                        <a:buFont typeface="Arial,Sans-Serif"/>
                        <a:buChar char="•"/>
                      </a:pPr>
                      <a:r>
                        <a:rPr lang="en-US" sz="1400" b="0" i="0" u="none" strike="noStrike" noProof="0">
                          <a:solidFill>
                            <a:srgbClr val="0E115F"/>
                          </a:solidFill>
                          <a:latin typeface="Arial"/>
                        </a:rPr>
                        <a:t>Ensure you book COVID tests and complete relevant documentation (such as Passenger Locator Forms) for your destination and return to England. </a:t>
                      </a:r>
                      <a:endParaRPr lang="en-US" sz="1400" b="0" i="0" u="none" strike="noStrike" noProof="0"/>
                    </a:p>
                    <a:p>
                      <a:pPr marL="285750" lvl="0" indent="-285750" algn="l">
                        <a:lnSpc>
                          <a:spcPct val="100000"/>
                        </a:lnSpc>
                        <a:spcBef>
                          <a:spcPts val="0"/>
                        </a:spcBef>
                        <a:spcAft>
                          <a:spcPts val="0"/>
                        </a:spcAft>
                        <a:buClr>
                          <a:srgbClr val="161616"/>
                        </a:buClr>
                        <a:buFont typeface="Arial,Sans-Serif"/>
                        <a:buChar char="•"/>
                      </a:pPr>
                      <a:endParaRPr lang="en-US" sz="1400" b="0" i="0" u="none" strike="noStrike" noProof="0"/>
                    </a:p>
                    <a:p>
                      <a:pPr marL="285750" lvl="0" indent="-285750" algn="l">
                        <a:lnSpc>
                          <a:spcPct val="100000"/>
                        </a:lnSpc>
                        <a:spcBef>
                          <a:spcPts val="0"/>
                        </a:spcBef>
                        <a:spcAft>
                          <a:spcPts val="0"/>
                        </a:spcAft>
                        <a:buClr>
                          <a:srgbClr val="161616"/>
                        </a:buClr>
                        <a:buFont typeface="Arial,Sans-Serif"/>
                        <a:buChar char="•"/>
                      </a:pPr>
                      <a:r>
                        <a:rPr lang="en-US" sz="1400" b="0" i="0" u="none" strike="noStrike" noProof="0">
                          <a:solidFill>
                            <a:srgbClr val="0E115F"/>
                          </a:solidFill>
                          <a:latin typeface="Arial"/>
                        </a:rPr>
                        <a:t>Those who have returned from red or amber list countries will be required to quarantine in a hotel (red) or at home (amber) for 10 days and take tests on or before day 2 and on or after day 8 of their quarantine. </a:t>
                      </a:r>
                      <a:endParaRPr lang="en-US" sz="1400" b="0" i="0" u="none" strike="noStrike" noProof="0"/>
                    </a:p>
                    <a:p>
                      <a:pPr marL="285750" lvl="0" indent="-285750" algn="l">
                        <a:lnSpc>
                          <a:spcPct val="100000"/>
                        </a:lnSpc>
                        <a:spcBef>
                          <a:spcPts val="0"/>
                        </a:spcBef>
                        <a:spcAft>
                          <a:spcPts val="0"/>
                        </a:spcAft>
                        <a:buClr>
                          <a:srgbClr val="161616"/>
                        </a:buClr>
                        <a:buFont typeface="Arial,Sans-Serif"/>
                        <a:buChar char="•"/>
                      </a:pPr>
                      <a:endParaRPr lang="en-US" sz="1400" b="0" i="0" u="none" strike="noStrike" noProof="0"/>
                    </a:p>
                    <a:p>
                      <a:pPr marL="285750" lvl="0" indent="-285750" algn="l">
                        <a:lnSpc>
                          <a:spcPct val="100000"/>
                        </a:lnSpc>
                        <a:spcBef>
                          <a:spcPts val="0"/>
                        </a:spcBef>
                        <a:spcAft>
                          <a:spcPts val="0"/>
                        </a:spcAft>
                        <a:buClr>
                          <a:srgbClr val="161616"/>
                        </a:buClr>
                        <a:buFont typeface="Arial,Sans-Serif"/>
                        <a:buChar char="•"/>
                      </a:pPr>
                      <a:r>
                        <a:rPr lang="en-US" sz="1400" b="0" i="0" u="none" strike="noStrike" noProof="0">
                          <a:solidFill>
                            <a:srgbClr val="0E115F"/>
                          </a:solidFill>
                          <a:latin typeface="Arial"/>
                        </a:rPr>
                        <a:t>Those who have returned from green list countries will be required to take tests on or before day 2. Tests and quarantine must be booked prior to your return to the England. </a:t>
                      </a:r>
                      <a:endParaRPr lang="en-US" sz="1400"/>
                    </a:p>
                  </a:txBody>
                  <a:tcPr>
                    <a:solidFill>
                      <a:srgbClr val="CCECFF">
                        <a:alpha val="60000"/>
                      </a:srgbClr>
                    </a:solidFill>
                  </a:tcPr>
                </a:tc>
                <a:extLst>
                  <a:ext uri="{0D108BD9-81ED-4DB2-BD59-A6C34878D82A}">
                    <a16:rowId xmlns:a16="http://schemas.microsoft.com/office/drawing/2014/main" xmlns="" val="727681491"/>
                  </a:ext>
                </a:extLst>
              </a:tr>
            </a:tbl>
          </a:graphicData>
        </a:graphic>
      </p:graphicFrame>
      <p:sp>
        <p:nvSpPr>
          <p:cNvPr id="3" name="Footer Placeholder 2">
            <a:extLst>
              <a:ext uri="{FF2B5EF4-FFF2-40B4-BE49-F238E27FC236}">
                <a16:creationId xmlns:a16="http://schemas.microsoft.com/office/drawing/2014/main" xmlns="" id="{4BEB895B-FB5E-484F-ADC6-51219117E5AF}"/>
              </a:ext>
            </a:extLst>
          </p:cNvPr>
          <p:cNvSpPr>
            <a:spLocks noGrp="1"/>
          </p:cNvSpPr>
          <p:nvPr>
            <p:ph type="ftr" sz="quarter" idx="11"/>
          </p:nvPr>
        </p:nvSpPr>
        <p:spPr/>
        <p:txBody>
          <a:bodyPr/>
          <a:lstStyle/>
          <a:p>
            <a:r>
              <a:rPr lang="en-GB"/>
              <a:t>Stakeholder Toolkit May 2021</a:t>
            </a:r>
          </a:p>
        </p:txBody>
      </p:sp>
    </p:spTree>
    <p:extLst>
      <p:ext uri="{BB962C8B-B14F-4D97-AF65-F5344CB8AC3E}">
        <p14:creationId xmlns:p14="http://schemas.microsoft.com/office/powerpoint/2010/main" val="184544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35B8C-F17E-432E-8902-CD8756B07035}"/>
              </a:ext>
            </a:extLst>
          </p:cNvPr>
          <p:cNvSpPr>
            <a:spLocks noGrp="1"/>
          </p:cNvSpPr>
          <p:nvPr>
            <p:ph type="title"/>
          </p:nvPr>
        </p:nvSpPr>
        <p:spPr>
          <a:xfrm>
            <a:off x="371476" y="325968"/>
            <a:ext cx="8112648" cy="1250421"/>
          </a:xfrm>
        </p:spPr>
        <p:txBody>
          <a:bodyPr/>
          <a:lstStyle/>
          <a:p>
            <a:r>
              <a:rPr lang="en-GB"/>
              <a:t>Key Messages</a:t>
            </a:r>
          </a:p>
        </p:txBody>
      </p:sp>
      <p:sp>
        <p:nvSpPr>
          <p:cNvPr id="4" name="Footer Placeholder 3">
            <a:extLst>
              <a:ext uri="{FF2B5EF4-FFF2-40B4-BE49-F238E27FC236}">
                <a16:creationId xmlns:a16="http://schemas.microsoft.com/office/drawing/2014/main" xmlns="" id="{5453331B-D6EF-4705-87A5-A29C10512FD7}"/>
              </a:ext>
            </a:extLst>
          </p:cNvPr>
          <p:cNvSpPr>
            <a:spLocks noGrp="1"/>
          </p:cNvSpPr>
          <p:nvPr>
            <p:ph type="ftr" sz="quarter" idx="11"/>
          </p:nvPr>
        </p:nvSpPr>
        <p:spPr/>
        <p:txBody>
          <a:bodyPr/>
          <a:lstStyle/>
          <a:p>
            <a:r>
              <a:rPr lang="en-GB"/>
              <a:t>Stakeholder Toolkit May 2021</a:t>
            </a:r>
          </a:p>
        </p:txBody>
      </p:sp>
      <p:graphicFrame>
        <p:nvGraphicFramePr>
          <p:cNvPr id="8" name="Content Placeholder 7">
            <a:extLst>
              <a:ext uri="{FF2B5EF4-FFF2-40B4-BE49-F238E27FC236}">
                <a16:creationId xmlns:a16="http://schemas.microsoft.com/office/drawing/2014/main" xmlns="" id="{8CCB4F3F-FCC0-4DAD-9957-E282389C01FA}"/>
              </a:ext>
            </a:extLst>
          </p:cNvPr>
          <p:cNvGraphicFramePr>
            <a:graphicFrameLocks noGrp="1"/>
          </p:cNvGraphicFramePr>
          <p:nvPr>
            <p:ph idx="1"/>
            <p:extLst>
              <p:ext uri="{D42A27DB-BD31-4B8C-83A1-F6EECF244321}">
                <p14:modId xmlns:p14="http://schemas.microsoft.com/office/powerpoint/2010/main" val="2189443764"/>
              </p:ext>
            </p:extLst>
          </p:nvPr>
        </p:nvGraphicFramePr>
        <p:xfrm>
          <a:off x="371476" y="1052303"/>
          <a:ext cx="8677281" cy="5151120"/>
        </p:xfrm>
        <a:graphic>
          <a:graphicData uri="http://schemas.openxmlformats.org/drawingml/2006/table">
            <a:tbl>
              <a:tblPr firstRow="1" bandRow="1">
                <a:tableStyleId>{5C22544A-7EE6-4342-B048-85BDC9FD1C3A}</a:tableStyleId>
              </a:tblPr>
              <a:tblGrid>
                <a:gridCol w="8677281">
                  <a:extLst>
                    <a:ext uri="{9D8B030D-6E8A-4147-A177-3AD203B41FA5}">
                      <a16:colId xmlns:a16="http://schemas.microsoft.com/office/drawing/2014/main" xmlns="" val="3295157879"/>
                    </a:ext>
                  </a:extLst>
                </a:gridCol>
              </a:tblGrid>
              <a:tr h="0">
                <a:tc>
                  <a:txBody>
                    <a:bodyPr/>
                    <a:lstStyle/>
                    <a:p>
                      <a:r>
                        <a:rPr lang="en-GB"/>
                        <a:t>Additional Messages</a:t>
                      </a:r>
                    </a:p>
                  </a:txBody>
                  <a:tcPr>
                    <a:solidFill>
                      <a:srgbClr val="0E115F"/>
                    </a:solidFill>
                  </a:tcPr>
                </a:tc>
                <a:extLst>
                  <a:ext uri="{0D108BD9-81ED-4DB2-BD59-A6C34878D82A}">
                    <a16:rowId xmlns:a16="http://schemas.microsoft.com/office/drawing/2014/main" xmlns="" val="868654531"/>
                  </a:ext>
                </a:extLst>
              </a:tr>
              <a:tr h="4408857">
                <a:tc>
                  <a:txBody>
                    <a:bodyPr/>
                    <a:lstStyle/>
                    <a:p>
                      <a:pPr marL="285750" indent="-285750" rtl="0" fontAlgn="base">
                        <a:buClr>
                          <a:srgbClr val="161616"/>
                        </a:buClr>
                        <a:buFont typeface="Arial,Sans-Serif"/>
                        <a:buChar char="•"/>
                      </a:pPr>
                      <a:r>
                        <a:rPr lang="en-GB" sz="1400" b="0" i="0" u="none" strike="noStrike" kern="1200" noProof="0">
                          <a:solidFill>
                            <a:srgbClr val="0E115F"/>
                          </a:solidFill>
                          <a:effectLst/>
                          <a:latin typeface="Arial"/>
                        </a:rPr>
                        <a:t>Ensure you book COVID tests and complete relevant documentation (such as Passenger Locator Forms) for your destination and return to England. </a:t>
                      </a:r>
                      <a:endParaRPr lang="en-US" sz="1400" b="0" i="0" u="none" strike="noStrike" kern="1200" noProof="0">
                        <a:effectLst/>
                      </a:endParaRPr>
                    </a:p>
                    <a:p>
                      <a:pPr marL="285750" lvl="0" indent="-285750">
                        <a:buClr>
                          <a:srgbClr val="161616"/>
                        </a:buClr>
                        <a:buFont typeface="Arial"/>
                        <a:buChar char="•"/>
                      </a:pPr>
                      <a:endParaRPr lang="en-GB" sz="1400" b="0" i="0" u="none" strike="noStrike" kern="1200" noProof="0">
                        <a:effectLst/>
                      </a:endParaRPr>
                    </a:p>
                    <a:p>
                      <a:pPr marL="285750" lvl="0" indent="-285750">
                        <a:buClr>
                          <a:srgbClr val="161616"/>
                        </a:buClr>
                        <a:buFont typeface="Arial,Sans-Serif"/>
                        <a:buChar char="•"/>
                      </a:pPr>
                      <a:r>
                        <a:rPr lang="en-GB" sz="1400" b="0" i="0" u="none" strike="noStrike" kern="1200" noProof="0">
                          <a:solidFill>
                            <a:srgbClr val="0E115F"/>
                          </a:solidFill>
                          <a:effectLst/>
                          <a:latin typeface="Arial"/>
                        </a:rPr>
                        <a:t>Travellers may require their COVID-19 status certificate (either via the app or in paper format) when abroad to prove that they have conformed with the destination country’s requirements.  </a:t>
                      </a:r>
                      <a:endParaRPr lang="en-US" sz="1400" b="0" i="0" u="none" strike="noStrike" kern="1200" noProof="0">
                        <a:effectLst/>
                      </a:endParaRPr>
                    </a:p>
                    <a:p>
                      <a:pPr marL="285750" lvl="0" indent="-285750">
                        <a:buClr>
                          <a:srgbClr val="161616"/>
                        </a:buClr>
                        <a:buFont typeface="Arial"/>
                        <a:buChar char="•"/>
                      </a:pPr>
                      <a:endParaRPr lang="en-GB" sz="1400" b="0" i="0" u="none" strike="noStrike" kern="1200" noProof="0">
                        <a:effectLst/>
                      </a:endParaRPr>
                    </a:p>
                    <a:p>
                      <a:pPr marL="285750" lvl="0" indent="-285750">
                        <a:buClr>
                          <a:srgbClr val="161616"/>
                        </a:buClr>
                        <a:buFont typeface="Arial,Sans-Serif"/>
                        <a:buChar char="•"/>
                      </a:pPr>
                      <a:r>
                        <a:rPr lang="en-GB" sz="1400" b="0" i="0" u="none" strike="noStrike" kern="1200" noProof="0">
                          <a:solidFill>
                            <a:srgbClr val="0E115F"/>
                          </a:solidFill>
                          <a:effectLst/>
                          <a:latin typeface="Arial"/>
                        </a:rPr>
                        <a:t>There are new requirements when travelling in addition to COVID testing. Check:</a:t>
                      </a:r>
                      <a:endParaRPr lang="en-US" sz="1400" b="0" i="0" u="none" strike="noStrike" kern="1200" noProof="0">
                        <a:effectLst/>
                      </a:endParaRPr>
                    </a:p>
                    <a:p>
                      <a:pPr marL="742950" lvl="1" indent="-285750">
                        <a:buClr>
                          <a:srgbClr val="161616"/>
                        </a:buClr>
                        <a:buFont typeface="Wingdings,Sans-Serif"/>
                        <a:buChar char="ü"/>
                      </a:pPr>
                      <a:r>
                        <a:rPr lang="en-GB" sz="1400" b="0" i="0" u="none" strike="noStrike" kern="1200" noProof="0">
                          <a:solidFill>
                            <a:srgbClr val="0E115F"/>
                          </a:solidFill>
                          <a:effectLst/>
                          <a:latin typeface="Arial"/>
                        </a:rPr>
                        <a:t>your passport is valid using </a:t>
                      </a:r>
                      <a:r>
                        <a:rPr lang="en-GB" sz="1400" b="0" i="0" u="none" strike="noStrike" kern="1200" noProof="0">
                          <a:solidFill>
                            <a:schemeClr val="dk1"/>
                          </a:solidFill>
                          <a:effectLst/>
                          <a:latin typeface="Arial"/>
                          <a:hlinkClick r:id="rId2"/>
                        </a:rPr>
                        <a:t>gov.uk/check-passport</a:t>
                      </a:r>
                      <a:r>
                        <a:rPr lang="en-GB" sz="1400" b="0" i="0" u="none" strike="noStrike" kern="1200" noProof="0">
                          <a:solidFill>
                            <a:schemeClr val="dk1"/>
                          </a:solidFill>
                          <a:effectLst/>
                          <a:latin typeface="Arial"/>
                        </a:rPr>
                        <a:t> </a:t>
                      </a:r>
                      <a:r>
                        <a:rPr lang="en-GB" sz="1400" b="0" i="0" u="none" strike="noStrike" kern="1200" noProof="0">
                          <a:solidFill>
                            <a:srgbClr val="0E115F"/>
                          </a:solidFill>
                          <a:effectLst/>
                          <a:latin typeface="Arial"/>
                        </a:rPr>
                        <a:t>and allow up to 10 weeks if you need to renew your passport.</a:t>
                      </a:r>
                      <a:endParaRPr lang="en-US" sz="1400" b="0" i="0" u="none" strike="noStrike" kern="1200" noProof="0">
                        <a:effectLst/>
                      </a:endParaRPr>
                    </a:p>
                    <a:p>
                      <a:pPr marL="742950" lvl="1" indent="-285750">
                        <a:buClr>
                          <a:srgbClr val="161616"/>
                        </a:buClr>
                        <a:buFont typeface="Wingdings,Sans-Serif"/>
                        <a:buChar char="ü"/>
                      </a:pPr>
                      <a:r>
                        <a:rPr lang="en-GB" sz="1400" b="0" i="0" u="none" strike="noStrike" kern="1200" noProof="0">
                          <a:solidFill>
                            <a:srgbClr val="0E115F"/>
                          </a:solidFill>
                          <a:effectLst/>
                          <a:latin typeface="Arial"/>
                        </a:rPr>
                        <a:t>your travel insurance covers all needs including healthcare and you have a valid GHIC or in-date EHIC.</a:t>
                      </a:r>
                      <a:endParaRPr lang="en-US" sz="1400" b="0" i="0" u="none" strike="noStrike" kern="1200" noProof="0">
                        <a:effectLst/>
                      </a:endParaRPr>
                    </a:p>
                    <a:p>
                      <a:pPr marL="742950" lvl="1" indent="-285750">
                        <a:buClr>
                          <a:srgbClr val="161616"/>
                        </a:buClr>
                        <a:buFont typeface="Wingdings,Sans-Serif"/>
                        <a:buChar char="ü"/>
                      </a:pPr>
                      <a:r>
                        <a:rPr lang="en-GB" sz="1400" b="0" i="0" u="none" strike="noStrike" kern="1200" noProof="0">
                          <a:solidFill>
                            <a:srgbClr val="0E115F"/>
                          </a:solidFill>
                          <a:effectLst/>
                          <a:latin typeface="Arial"/>
                        </a:rPr>
                        <a:t>you have the correct driving documentation for your destination.</a:t>
                      </a:r>
                      <a:endParaRPr lang="en-US" sz="1400" b="0" i="0" u="none" strike="noStrike" kern="1200" noProof="0">
                        <a:effectLst/>
                      </a:endParaRPr>
                    </a:p>
                    <a:p>
                      <a:pPr marL="742950" lvl="1" indent="-285750">
                        <a:buClr>
                          <a:srgbClr val="161616"/>
                        </a:buClr>
                        <a:buFont typeface="Wingdings,Sans-Serif"/>
                        <a:buChar char="ü"/>
                      </a:pPr>
                      <a:r>
                        <a:rPr lang="en-GB" sz="1400" b="0" i="0" u="none" strike="noStrike" kern="1200" noProof="0">
                          <a:solidFill>
                            <a:srgbClr val="0E115F"/>
                          </a:solidFill>
                          <a:effectLst/>
                          <a:latin typeface="Arial"/>
                        </a:rPr>
                        <a:t>requirements if travelling with a pet.</a:t>
                      </a:r>
                      <a:endParaRPr lang="en-US" sz="1400" b="0" i="0" u="none" strike="noStrike" kern="1200" noProof="0">
                        <a:effectLst/>
                      </a:endParaRPr>
                    </a:p>
                    <a:p>
                      <a:pPr marL="742950" lvl="1" indent="-285750">
                        <a:buClr>
                          <a:srgbClr val="161616"/>
                        </a:buClr>
                        <a:buFont typeface="Wingdings,Sans-Serif"/>
                        <a:buChar char="ü"/>
                      </a:pPr>
                      <a:r>
                        <a:rPr lang="en-GB" sz="1400" b="0" i="0" u="none" strike="noStrike" kern="1200" noProof="0">
                          <a:solidFill>
                            <a:srgbClr val="0E115F"/>
                          </a:solidFill>
                          <a:effectLst/>
                          <a:latin typeface="Arial"/>
                        </a:rPr>
                        <a:t>Sign-up for FCDO email alerts and check </a:t>
                      </a:r>
                      <a:r>
                        <a:rPr lang="en-GB" sz="1400" b="0" i="0" u="none" strike="noStrike" kern="1200" noProof="0">
                          <a:solidFill>
                            <a:srgbClr val="0E115F"/>
                          </a:solidFill>
                          <a:effectLst/>
                          <a:hlinkClick r:id="rId3"/>
                        </a:rPr>
                        <a:t>FCDO travel advice </a:t>
                      </a:r>
                      <a:r>
                        <a:rPr lang="en-GB" sz="1400" b="0" i="0" u="none" strike="noStrike" kern="1200" noProof="0">
                          <a:solidFill>
                            <a:srgbClr val="0E115F"/>
                          </a:solidFill>
                          <a:effectLst/>
                        </a:rPr>
                        <a:t> to get the latest updates for your destination.</a:t>
                      </a:r>
                      <a:endParaRPr lang="en-GB" sz="1400" b="0" i="0" u="none" strike="noStrike" kern="1200" noProof="0">
                        <a:effectLst/>
                      </a:endParaRPr>
                    </a:p>
                    <a:p>
                      <a:pPr marL="742950" lvl="1" indent="-285750">
                        <a:buClr>
                          <a:srgbClr val="161616"/>
                        </a:buClr>
                        <a:buFont typeface="Wingdings,Sans-Serif"/>
                        <a:buChar char="ü"/>
                      </a:pPr>
                      <a:endParaRPr lang="en-GB" sz="1400" b="0" i="0" u="none" strike="noStrike" kern="1200" noProof="0">
                        <a:effectLst/>
                      </a:endParaRPr>
                    </a:p>
                    <a:p>
                      <a:pPr marL="285750" lvl="0" indent="-285750">
                        <a:buClr>
                          <a:srgbClr val="161616"/>
                        </a:buClr>
                        <a:buFont typeface="Arial,Sans-Serif"/>
                        <a:buChar char="•"/>
                      </a:pPr>
                      <a:r>
                        <a:rPr lang="en-GB" sz="1400" b="0" i="0" u="none" strike="noStrike" kern="1200" noProof="0">
                          <a:solidFill>
                            <a:srgbClr val="0E115F"/>
                          </a:solidFill>
                          <a:effectLst/>
                          <a:latin typeface="Arial"/>
                        </a:rPr>
                        <a:t>When returning to/arriving in England, be prepared for your arrival. Have all documentation ready, including your travel documents and your passenger locator form and be ready to remove face coverings where necessary.  </a:t>
                      </a:r>
                      <a:endParaRPr lang="en-US" sz="1400" b="0" i="0" u="none" strike="noStrike" kern="1200" noProof="0">
                        <a:effectLst/>
                      </a:endParaRPr>
                    </a:p>
                    <a:p>
                      <a:pPr marL="285750" lvl="1" indent="-285750">
                        <a:buClr>
                          <a:srgbClr val="161616"/>
                        </a:buClr>
                        <a:buFont typeface="Arial"/>
                        <a:buChar char="•"/>
                      </a:pPr>
                      <a:r>
                        <a:rPr lang="en-GB" sz="1400" b="0" i="0" u="none" strike="noStrike" kern="1200" noProof="0">
                          <a:solidFill>
                            <a:srgbClr val="0E115F"/>
                          </a:solidFill>
                          <a:effectLst/>
                          <a:latin typeface="Arial"/>
                        </a:rPr>
                        <a:t>        Passengers returning to England should check</a:t>
                      </a:r>
                      <a:r>
                        <a:rPr lang="en-GB" sz="1400" b="0" i="0" u="none" strike="noStrike" kern="1200" noProof="0">
                          <a:solidFill>
                            <a:schemeClr val="dk1"/>
                          </a:solidFill>
                          <a:effectLst/>
                          <a:latin typeface="Arial"/>
                        </a:rPr>
                        <a:t> </a:t>
                      </a:r>
                      <a:r>
                        <a:rPr lang="en-GB" sz="1400" b="0" i="0" u="sng" strike="noStrike" kern="1200" noProof="0">
                          <a:solidFill>
                            <a:schemeClr val="dk1"/>
                          </a:solidFill>
                          <a:effectLst/>
                          <a:latin typeface="Arial"/>
                          <a:hlinkClick r:id="rId4"/>
                        </a:rPr>
                        <a:t>gov.uk/travel-abroad</a:t>
                      </a:r>
                      <a:r>
                        <a:rPr lang="en-GB" sz="1400" b="0" i="0" u="none" strike="noStrike" kern="1200" noProof="0">
                          <a:solidFill>
                            <a:schemeClr val="dk1"/>
                          </a:solidFill>
                          <a:effectLst/>
                          <a:latin typeface="Arial"/>
                        </a:rPr>
                        <a:t> </a:t>
                      </a:r>
                      <a:endParaRPr lang="en-GB" sz="1400" b="0" i="0" u="none" strike="noStrike" kern="1200" noProof="0">
                        <a:effectLst/>
                      </a:endParaRPr>
                    </a:p>
                    <a:p>
                      <a:pPr marL="285750" lvl="1" indent="-285750">
                        <a:buClr>
                          <a:srgbClr val="161616"/>
                        </a:buClr>
                        <a:buFont typeface="Arial"/>
                        <a:buChar char="•"/>
                      </a:pPr>
                      <a:r>
                        <a:rPr lang="en-GB" sz="1400" b="0" i="0" u="none" strike="noStrike" kern="1200" noProof="0">
                          <a:solidFill>
                            <a:srgbClr val="0E115F"/>
                          </a:solidFill>
                          <a:effectLst/>
                          <a:latin typeface="Arial"/>
                        </a:rPr>
                        <a:t>Non-UK residents should visit </a:t>
                      </a:r>
                      <a:r>
                        <a:rPr lang="en-GB" sz="1400" b="0" i="0" u="none" strike="noStrike" kern="1200" noProof="0">
                          <a:solidFill>
                            <a:schemeClr val="dk1"/>
                          </a:solidFill>
                          <a:effectLst/>
                          <a:latin typeface="Arial"/>
                        </a:rPr>
                        <a:t> </a:t>
                      </a:r>
                      <a:r>
                        <a:rPr lang="en-GB" sz="1400" b="0" i="0" u="sng" strike="noStrike" kern="1200" noProof="0">
                          <a:solidFill>
                            <a:schemeClr val="dk1"/>
                          </a:solidFill>
                          <a:effectLst/>
                          <a:latin typeface="Arial"/>
                          <a:hlinkClick r:id="rId5"/>
                        </a:rPr>
                        <a:t>gov.uk/uk-border-control</a:t>
                      </a:r>
                      <a:r>
                        <a:rPr lang="en-GB" sz="1400" b="0" i="0" u="none" strike="noStrike" kern="1200" noProof="0">
                          <a:solidFill>
                            <a:schemeClr val="dk1"/>
                          </a:solidFill>
                          <a:effectLst/>
                          <a:latin typeface="Arial"/>
                        </a:rPr>
                        <a:t> </a:t>
                      </a:r>
                      <a:endParaRPr lang="en-GB" sz="1400"/>
                    </a:p>
                  </a:txBody>
                  <a:tcPr>
                    <a:solidFill>
                      <a:srgbClr val="CCECFF">
                        <a:alpha val="60000"/>
                      </a:srgbClr>
                    </a:solidFill>
                  </a:tcPr>
                </a:tc>
                <a:extLst>
                  <a:ext uri="{0D108BD9-81ED-4DB2-BD59-A6C34878D82A}">
                    <a16:rowId xmlns:a16="http://schemas.microsoft.com/office/drawing/2014/main" xmlns="" val="912299784"/>
                  </a:ext>
                </a:extLst>
              </a:tr>
            </a:tbl>
          </a:graphicData>
        </a:graphic>
      </p:graphicFrame>
    </p:spTree>
    <p:extLst>
      <p:ext uri="{BB962C8B-B14F-4D97-AF65-F5344CB8AC3E}">
        <p14:creationId xmlns:p14="http://schemas.microsoft.com/office/powerpoint/2010/main" val="638759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29D4FC-D434-461E-8A6D-05FECEC398B9}"/>
              </a:ext>
            </a:extLst>
          </p:cNvPr>
          <p:cNvSpPr>
            <a:spLocks noGrp="1"/>
          </p:cNvSpPr>
          <p:nvPr>
            <p:ph type="title"/>
          </p:nvPr>
        </p:nvSpPr>
        <p:spPr>
          <a:xfrm>
            <a:off x="307682" y="352803"/>
            <a:ext cx="6353616" cy="625646"/>
          </a:xfrm>
        </p:spPr>
        <p:txBody>
          <a:bodyPr/>
          <a:lstStyle/>
          <a:p>
            <a:r>
              <a:rPr lang="en-GB" sz="3600"/>
              <a:t>Summary of Carrier Checks</a:t>
            </a:r>
            <a:br>
              <a:rPr lang="en-GB" sz="3600"/>
            </a:br>
            <a:endParaRPr lang="en-GB" sz="3600"/>
          </a:p>
        </p:txBody>
      </p:sp>
      <p:sp>
        <p:nvSpPr>
          <p:cNvPr id="4" name="Footer Placeholder 3">
            <a:extLst>
              <a:ext uri="{FF2B5EF4-FFF2-40B4-BE49-F238E27FC236}">
                <a16:creationId xmlns:a16="http://schemas.microsoft.com/office/drawing/2014/main" xmlns="" id="{A6300E6C-82A7-4EB7-B27D-2DF3DCFA9FDC}"/>
              </a:ext>
            </a:extLst>
          </p:cNvPr>
          <p:cNvSpPr>
            <a:spLocks noGrp="1"/>
          </p:cNvSpPr>
          <p:nvPr>
            <p:ph type="ftr" sz="quarter" idx="11"/>
          </p:nvPr>
        </p:nvSpPr>
        <p:spPr/>
        <p:txBody>
          <a:bodyPr/>
          <a:lstStyle/>
          <a:p>
            <a:r>
              <a:rPr lang="en-GB"/>
              <a:t>Stakeholder Toolkit May 2021</a:t>
            </a:r>
          </a:p>
        </p:txBody>
      </p:sp>
      <p:graphicFrame>
        <p:nvGraphicFramePr>
          <p:cNvPr id="5" name="Table 4">
            <a:extLst>
              <a:ext uri="{FF2B5EF4-FFF2-40B4-BE49-F238E27FC236}">
                <a16:creationId xmlns:a16="http://schemas.microsoft.com/office/drawing/2014/main" xmlns="" id="{53B3B8B3-36E5-48FC-AE4F-F4A7C35DC985}"/>
              </a:ext>
            </a:extLst>
          </p:cNvPr>
          <p:cNvGraphicFramePr>
            <a:graphicFrameLocks noGrp="1"/>
          </p:cNvGraphicFramePr>
          <p:nvPr>
            <p:extLst>
              <p:ext uri="{D42A27DB-BD31-4B8C-83A1-F6EECF244321}">
                <p14:modId xmlns:p14="http://schemas.microsoft.com/office/powerpoint/2010/main" val="3366483280"/>
              </p:ext>
            </p:extLst>
          </p:nvPr>
        </p:nvGraphicFramePr>
        <p:xfrm>
          <a:off x="357962" y="1496571"/>
          <a:ext cx="8088495" cy="2238128"/>
        </p:xfrm>
        <a:graphic>
          <a:graphicData uri="http://schemas.openxmlformats.org/drawingml/2006/table">
            <a:tbl>
              <a:tblPr firstRow="1" bandRow="1">
                <a:tableStyleId>{93296810-A885-4BE3-A3E7-6D5BEEA58F35}</a:tableStyleId>
              </a:tblPr>
              <a:tblGrid>
                <a:gridCol w="4972494">
                  <a:extLst>
                    <a:ext uri="{9D8B030D-6E8A-4147-A177-3AD203B41FA5}">
                      <a16:colId xmlns:a16="http://schemas.microsoft.com/office/drawing/2014/main" xmlns="" val="2862344543"/>
                    </a:ext>
                  </a:extLst>
                </a:gridCol>
                <a:gridCol w="1648047">
                  <a:extLst>
                    <a:ext uri="{9D8B030D-6E8A-4147-A177-3AD203B41FA5}">
                      <a16:colId xmlns:a16="http://schemas.microsoft.com/office/drawing/2014/main" xmlns="" val="3912831145"/>
                    </a:ext>
                  </a:extLst>
                </a:gridCol>
                <a:gridCol w="1467954">
                  <a:extLst>
                    <a:ext uri="{9D8B030D-6E8A-4147-A177-3AD203B41FA5}">
                      <a16:colId xmlns:a16="http://schemas.microsoft.com/office/drawing/2014/main" xmlns="" val="344777790"/>
                    </a:ext>
                  </a:extLst>
                </a:gridCol>
              </a:tblGrid>
              <a:tr h="399544">
                <a:tc>
                  <a:txBody>
                    <a:bodyPr/>
                    <a:lstStyle/>
                    <a:p>
                      <a:endParaRPr lang="en-GB"/>
                    </a:p>
                  </a:txBody>
                  <a:tcPr>
                    <a:solidFill>
                      <a:srgbClr val="0E115F"/>
                    </a:solidFill>
                  </a:tcPr>
                </a:tc>
                <a:tc>
                  <a:txBody>
                    <a:bodyPr/>
                    <a:lstStyle/>
                    <a:p>
                      <a:r>
                        <a:rPr lang="en-GB"/>
                        <a:t>Departing England</a:t>
                      </a:r>
                    </a:p>
                  </a:txBody>
                  <a:tcPr>
                    <a:solidFill>
                      <a:srgbClr val="0E115F"/>
                    </a:solidFill>
                  </a:tcPr>
                </a:tc>
                <a:tc>
                  <a:txBody>
                    <a:bodyPr/>
                    <a:lstStyle/>
                    <a:p>
                      <a:r>
                        <a:rPr lang="en-GB"/>
                        <a:t>Arriving in England</a:t>
                      </a:r>
                    </a:p>
                  </a:txBody>
                  <a:tcPr>
                    <a:solidFill>
                      <a:srgbClr val="0E115F"/>
                    </a:solidFill>
                  </a:tcPr>
                </a:tc>
                <a:extLst>
                  <a:ext uri="{0D108BD9-81ED-4DB2-BD59-A6C34878D82A}">
                    <a16:rowId xmlns:a16="http://schemas.microsoft.com/office/drawing/2014/main" xmlns="" val="3610859448"/>
                  </a:ext>
                </a:extLst>
              </a:tr>
              <a:tr h="524338">
                <a:tc>
                  <a:txBody>
                    <a:bodyPr/>
                    <a:lstStyle/>
                    <a:p>
                      <a:r>
                        <a:rPr lang="en-GB" sz="1600">
                          <a:solidFill>
                            <a:srgbClr val="0E115F"/>
                          </a:solidFill>
                        </a:rPr>
                        <a:t>Passenger Locator Form (PLF)</a:t>
                      </a:r>
                    </a:p>
                    <a:p>
                      <a:r>
                        <a:rPr lang="en-GB" sz="1100">
                          <a:solidFill>
                            <a:srgbClr val="0E115F"/>
                          </a:solidFill>
                        </a:rPr>
                        <a:t>For all passengers regardless of country they are travelling from.</a:t>
                      </a:r>
                    </a:p>
                  </a:txBody>
                  <a:tcPr>
                    <a:solidFill>
                      <a:srgbClr val="CCECFF"/>
                    </a:solidFill>
                  </a:tcPr>
                </a:tc>
                <a:tc>
                  <a:txBody>
                    <a:bodyPr/>
                    <a:lstStyle/>
                    <a:p>
                      <a:pPr algn="ctr"/>
                      <a:endParaRPr lang="en-GB" sz="1800" b="1" i="0" kern="1200">
                        <a:solidFill>
                          <a:srgbClr val="0E115F"/>
                        </a:solidFill>
                        <a:effectLst/>
                        <a:latin typeface="+mn-lt"/>
                        <a:ea typeface="+mn-ea"/>
                        <a:cs typeface="+mn-cs"/>
                      </a:endParaRPr>
                    </a:p>
                  </a:txBody>
                  <a:tcPr>
                    <a:solidFill>
                      <a:srgbClr val="CCECFF"/>
                    </a:solidFill>
                  </a:tcPr>
                </a:tc>
                <a:tc>
                  <a:txBody>
                    <a:bodyPr/>
                    <a:lstStyle/>
                    <a:p>
                      <a:pPr algn="ctr"/>
                      <a:r>
                        <a:rPr lang="en-GB" sz="1800" b="1" i="0" kern="1200">
                          <a:solidFill>
                            <a:srgbClr val="0E115F"/>
                          </a:solidFill>
                          <a:effectLst/>
                          <a:latin typeface="+mn-lt"/>
                          <a:ea typeface="+mn-ea"/>
                          <a:cs typeface="+mn-cs"/>
                        </a:rPr>
                        <a:t>✓</a:t>
                      </a:r>
                      <a:endParaRPr lang="en-GB" b="1">
                        <a:solidFill>
                          <a:srgbClr val="0E115F"/>
                        </a:solidFill>
                      </a:endParaRPr>
                    </a:p>
                  </a:txBody>
                  <a:tcPr>
                    <a:solidFill>
                      <a:srgbClr val="CCECFF"/>
                    </a:solidFill>
                  </a:tcPr>
                </a:tc>
                <a:extLst>
                  <a:ext uri="{0D108BD9-81ED-4DB2-BD59-A6C34878D82A}">
                    <a16:rowId xmlns:a16="http://schemas.microsoft.com/office/drawing/2014/main" xmlns="" val="2279033904"/>
                  </a:ext>
                </a:extLst>
              </a:tr>
              <a:tr h="536855">
                <a:tc>
                  <a:txBody>
                    <a:bodyPr/>
                    <a:lstStyle/>
                    <a:p>
                      <a:r>
                        <a:rPr lang="en-GB">
                          <a:solidFill>
                            <a:srgbClr val="0E115F"/>
                          </a:solidFill>
                        </a:rPr>
                        <a:t>Passenger travelling to designated “Red” port</a:t>
                      </a:r>
                    </a:p>
                    <a:p>
                      <a:r>
                        <a:rPr lang="en-GB" sz="1100">
                          <a:solidFill>
                            <a:srgbClr val="0E115F"/>
                          </a:solidFill>
                        </a:rPr>
                        <a:t>For those passengers travelling from a “Red” list country.</a:t>
                      </a:r>
                    </a:p>
                  </a:txBody>
                  <a:tcPr/>
                </a:tc>
                <a:tc>
                  <a:txBody>
                    <a:bodyPr/>
                    <a:lstStyle/>
                    <a:p>
                      <a:endParaRPr lang="en-GB">
                        <a:solidFill>
                          <a:srgbClr val="0E115F"/>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kern="1200">
                          <a:solidFill>
                            <a:srgbClr val="0E115F"/>
                          </a:solidFill>
                          <a:effectLst/>
                          <a:latin typeface="+mn-lt"/>
                          <a:ea typeface="+mn-ea"/>
                          <a:cs typeface="+mn-cs"/>
                        </a:rPr>
                        <a:t>✓</a:t>
                      </a:r>
                      <a:endParaRPr lang="en-GB" b="1">
                        <a:solidFill>
                          <a:srgbClr val="0E115F"/>
                        </a:solidFill>
                      </a:endParaRPr>
                    </a:p>
                  </a:txBody>
                  <a:tcPr/>
                </a:tc>
                <a:extLst>
                  <a:ext uri="{0D108BD9-81ED-4DB2-BD59-A6C34878D82A}">
                    <a16:rowId xmlns:a16="http://schemas.microsoft.com/office/drawing/2014/main" xmlns="" val="1478218719"/>
                  </a:ext>
                </a:extLst>
              </a:tr>
              <a:tr h="536855">
                <a:tc>
                  <a:txBody>
                    <a:bodyPr/>
                    <a:lstStyle/>
                    <a:p>
                      <a:pPr lvl="0">
                        <a:buNone/>
                      </a:pPr>
                      <a:r>
                        <a:rPr lang="en-GB" sz="1800">
                          <a:solidFill>
                            <a:srgbClr val="0E115F"/>
                          </a:solidFill>
                        </a:rPr>
                        <a:t>Pre Departure Test (PDT) (Negative result)</a:t>
                      </a:r>
                    </a:p>
                    <a:p>
                      <a:pPr lvl="0">
                        <a:buNone/>
                      </a:pPr>
                      <a:r>
                        <a:rPr lang="en-GB" sz="1100">
                          <a:solidFill>
                            <a:srgbClr val="0E115F"/>
                          </a:solidFill>
                        </a:rPr>
                        <a:t>For all passengers regardless of country they are travelling from</a:t>
                      </a:r>
                      <a:endParaRPr lang="en-GB" sz="1800">
                        <a:solidFill>
                          <a:srgbClr val="0E115F"/>
                        </a:solidFill>
                      </a:endParaRPr>
                    </a:p>
                  </a:txBody>
                  <a:tcPr>
                    <a:solidFill>
                      <a:srgbClr val="CCECFF"/>
                    </a:solidFill>
                  </a:tcPr>
                </a:tc>
                <a:tc>
                  <a:txBody>
                    <a:bodyPr/>
                    <a:lstStyle/>
                    <a:p>
                      <a:pPr lvl="0">
                        <a:buNone/>
                      </a:pPr>
                      <a:endParaRPr lang="en-GB">
                        <a:solidFill>
                          <a:srgbClr val="0E115F"/>
                        </a:solidFill>
                      </a:endParaRPr>
                    </a:p>
                  </a:txBody>
                  <a:tcPr>
                    <a:solidFill>
                      <a:srgbClr val="CCECFF"/>
                    </a:solidFill>
                  </a:tcPr>
                </a:tc>
                <a:tc>
                  <a:txBody>
                    <a:bodyPr/>
                    <a:lstStyle/>
                    <a:p>
                      <a:pPr marL="0" lvl="0" indent="0" algn="ctr" defTabSz="914400">
                        <a:lnSpc>
                          <a:spcPct val="100000"/>
                        </a:lnSpc>
                        <a:spcBef>
                          <a:spcPts val="0"/>
                        </a:spcBef>
                        <a:spcAft>
                          <a:spcPts val="0"/>
                        </a:spcAft>
                        <a:buNone/>
                        <a:tabLst/>
                        <a:defRPr/>
                      </a:pPr>
                      <a:r>
                        <a:rPr lang="en-GB" sz="1800" b="1" i="0" u="none" strike="noStrike" kern="1200" noProof="0">
                          <a:solidFill>
                            <a:srgbClr val="0E115F"/>
                          </a:solidFill>
                          <a:effectLst/>
                          <a:latin typeface="Arial"/>
                        </a:rPr>
                        <a:t>✓</a:t>
                      </a:r>
                      <a:endParaRPr lang="en-US">
                        <a:solidFill>
                          <a:srgbClr val="0E115F"/>
                        </a:solidFill>
                      </a:endParaRPr>
                    </a:p>
                  </a:txBody>
                  <a:tcPr>
                    <a:solidFill>
                      <a:srgbClr val="CCECFF"/>
                    </a:solidFill>
                  </a:tcPr>
                </a:tc>
                <a:extLst>
                  <a:ext uri="{0D108BD9-81ED-4DB2-BD59-A6C34878D82A}">
                    <a16:rowId xmlns:a16="http://schemas.microsoft.com/office/drawing/2014/main" xmlns="" val="270859571"/>
                  </a:ext>
                </a:extLst>
              </a:tr>
            </a:tbl>
          </a:graphicData>
        </a:graphic>
      </p:graphicFrame>
      <p:sp>
        <p:nvSpPr>
          <p:cNvPr id="7" name="TextBox 6">
            <a:extLst>
              <a:ext uri="{FF2B5EF4-FFF2-40B4-BE49-F238E27FC236}">
                <a16:creationId xmlns:a16="http://schemas.microsoft.com/office/drawing/2014/main" xmlns="" id="{87C6FA2A-1AC8-46B6-A76B-70A6911A80D7}"/>
              </a:ext>
            </a:extLst>
          </p:cNvPr>
          <p:cNvSpPr txBox="1"/>
          <p:nvPr/>
        </p:nvSpPr>
        <p:spPr>
          <a:xfrm>
            <a:off x="311949" y="1013432"/>
            <a:ext cx="4301532" cy="369332"/>
          </a:xfrm>
          <a:prstGeom prst="rect">
            <a:avLst/>
          </a:prstGeom>
          <a:noFill/>
        </p:spPr>
        <p:txBody>
          <a:bodyPr wrap="square" rtlCol="0">
            <a:spAutoFit/>
          </a:bodyPr>
          <a:lstStyle/>
          <a:p>
            <a:r>
              <a:rPr lang="en-GB" b="1">
                <a:solidFill>
                  <a:srgbClr val="006AB0"/>
                </a:solidFill>
              </a:rPr>
              <a:t>Checks Mandated by UK Government</a:t>
            </a:r>
          </a:p>
        </p:txBody>
      </p:sp>
      <p:graphicFrame>
        <p:nvGraphicFramePr>
          <p:cNvPr id="8" name="Table 7">
            <a:extLst>
              <a:ext uri="{FF2B5EF4-FFF2-40B4-BE49-F238E27FC236}">
                <a16:creationId xmlns:a16="http://schemas.microsoft.com/office/drawing/2014/main" xmlns="" id="{D1671862-1CA8-4A6B-99F1-9833582791A7}"/>
              </a:ext>
            </a:extLst>
          </p:cNvPr>
          <p:cNvGraphicFramePr>
            <a:graphicFrameLocks noGrp="1"/>
          </p:cNvGraphicFramePr>
          <p:nvPr>
            <p:extLst>
              <p:ext uri="{D42A27DB-BD31-4B8C-83A1-F6EECF244321}">
                <p14:modId xmlns:p14="http://schemas.microsoft.com/office/powerpoint/2010/main" val="306367485"/>
              </p:ext>
            </p:extLst>
          </p:nvPr>
        </p:nvGraphicFramePr>
        <p:xfrm>
          <a:off x="307387" y="4222637"/>
          <a:ext cx="8088495" cy="1706880"/>
        </p:xfrm>
        <a:graphic>
          <a:graphicData uri="http://schemas.openxmlformats.org/drawingml/2006/table">
            <a:tbl>
              <a:tblPr firstRow="1" bandRow="1">
                <a:tableStyleId>{93296810-A885-4BE3-A3E7-6D5BEEA58F35}</a:tableStyleId>
              </a:tblPr>
              <a:tblGrid>
                <a:gridCol w="4976038">
                  <a:extLst>
                    <a:ext uri="{9D8B030D-6E8A-4147-A177-3AD203B41FA5}">
                      <a16:colId xmlns:a16="http://schemas.microsoft.com/office/drawing/2014/main" xmlns="" val="2862344543"/>
                    </a:ext>
                  </a:extLst>
                </a:gridCol>
                <a:gridCol w="1681843">
                  <a:extLst>
                    <a:ext uri="{9D8B030D-6E8A-4147-A177-3AD203B41FA5}">
                      <a16:colId xmlns:a16="http://schemas.microsoft.com/office/drawing/2014/main" xmlns="" val="3912831145"/>
                    </a:ext>
                  </a:extLst>
                </a:gridCol>
                <a:gridCol w="1430614">
                  <a:extLst>
                    <a:ext uri="{9D8B030D-6E8A-4147-A177-3AD203B41FA5}">
                      <a16:colId xmlns:a16="http://schemas.microsoft.com/office/drawing/2014/main" xmlns="" val="344777790"/>
                    </a:ext>
                  </a:extLst>
                </a:gridCol>
              </a:tblGrid>
              <a:tr h="404333">
                <a:tc>
                  <a:txBody>
                    <a:bodyPr/>
                    <a:lstStyle/>
                    <a:p>
                      <a:endParaRPr lang="en-GB"/>
                    </a:p>
                  </a:txBody>
                  <a:tcPr>
                    <a:solidFill>
                      <a:srgbClr val="0E115F"/>
                    </a:solidFill>
                  </a:tcPr>
                </a:tc>
                <a:tc>
                  <a:txBody>
                    <a:bodyPr/>
                    <a:lstStyle/>
                    <a:p>
                      <a:r>
                        <a:rPr lang="en-GB"/>
                        <a:t>Departing England</a:t>
                      </a:r>
                    </a:p>
                  </a:txBody>
                  <a:tcPr>
                    <a:solidFill>
                      <a:srgbClr val="0E115F"/>
                    </a:solidFill>
                  </a:tcPr>
                </a:tc>
                <a:tc>
                  <a:txBody>
                    <a:bodyPr/>
                    <a:lstStyle/>
                    <a:p>
                      <a:r>
                        <a:rPr lang="en-GB"/>
                        <a:t>Arriving in England</a:t>
                      </a:r>
                    </a:p>
                  </a:txBody>
                  <a:tcPr>
                    <a:solidFill>
                      <a:srgbClr val="0E115F"/>
                    </a:solidFill>
                  </a:tcPr>
                </a:tc>
                <a:extLst>
                  <a:ext uri="{0D108BD9-81ED-4DB2-BD59-A6C34878D82A}">
                    <a16:rowId xmlns:a16="http://schemas.microsoft.com/office/drawing/2014/main" xmlns="" val="3610859448"/>
                  </a:ext>
                </a:extLst>
              </a:tr>
              <a:tr h="404333">
                <a:tc>
                  <a:txBody>
                    <a:bodyPr/>
                    <a:lstStyle/>
                    <a:p>
                      <a:r>
                        <a:rPr lang="en-GB">
                          <a:solidFill>
                            <a:srgbClr val="0E115F"/>
                          </a:solidFill>
                        </a:rPr>
                        <a:t>Vaccine passport certification</a:t>
                      </a:r>
                    </a:p>
                    <a:p>
                      <a:r>
                        <a:rPr lang="en-GB" sz="1100">
                          <a:solidFill>
                            <a:srgbClr val="0E115F"/>
                          </a:solidFill>
                        </a:rPr>
                        <a:t>Where the destination country asks for evidence of certification.</a:t>
                      </a:r>
                    </a:p>
                  </a:txBody>
                  <a:tcPr>
                    <a:solidFill>
                      <a:srgbClr val="CCE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kern="1200">
                          <a:solidFill>
                            <a:srgbClr val="0E115F"/>
                          </a:solidFill>
                          <a:effectLst/>
                          <a:latin typeface="+mn-lt"/>
                          <a:ea typeface="+mn-ea"/>
                          <a:cs typeface="+mn-cs"/>
                        </a:rPr>
                        <a:t>Check</a:t>
                      </a:r>
                      <a:endParaRPr lang="en-GB" b="0">
                        <a:solidFill>
                          <a:srgbClr val="0E115F"/>
                        </a:solidFill>
                      </a:endParaRPr>
                    </a:p>
                  </a:txBody>
                  <a:tcPr>
                    <a:solidFill>
                      <a:srgbClr val="CCECFF"/>
                    </a:solidFill>
                  </a:tcPr>
                </a:tc>
                <a:tc>
                  <a:txBody>
                    <a:bodyPr/>
                    <a:lstStyle/>
                    <a:p>
                      <a:endParaRPr lang="en-GB">
                        <a:solidFill>
                          <a:srgbClr val="0E115F"/>
                        </a:solidFill>
                      </a:endParaRPr>
                    </a:p>
                  </a:txBody>
                  <a:tcPr>
                    <a:solidFill>
                      <a:srgbClr val="CCECFF"/>
                    </a:solidFill>
                  </a:tcPr>
                </a:tc>
                <a:extLst>
                  <a:ext uri="{0D108BD9-81ED-4DB2-BD59-A6C34878D82A}">
                    <a16:rowId xmlns:a16="http://schemas.microsoft.com/office/drawing/2014/main" xmlns="" val="2279033904"/>
                  </a:ext>
                </a:extLst>
              </a:tr>
              <a:tr h="404333">
                <a:tc>
                  <a:txBody>
                    <a:bodyPr/>
                    <a:lstStyle/>
                    <a:p>
                      <a:r>
                        <a:rPr lang="en-GB">
                          <a:solidFill>
                            <a:srgbClr val="0E115F"/>
                          </a:solidFill>
                        </a:rPr>
                        <a:t>Additional country-specific requirements</a:t>
                      </a:r>
                    </a:p>
                    <a:p>
                      <a:r>
                        <a:rPr lang="en-GB" sz="1100">
                          <a:solidFill>
                            <a:srgbClr val="0E115F"/>
                          </a:solidFill>
                        </a:rPr>
                        <a:t>Passengers/carriers are encouraged to check local rules.</a:t>
                      </a:r>
                    </a:p>
                  </a:txBody>
                  <a:tcPr/>
                </a:tc>
                <a:tc>
                  <a:txBody>
                    <a:bodyPr/>
                    <a:lstStyle/>
                    <a:p>
                      <a:pPr algn="ctr"/>
                      <a:r>
                        <a:rPr lang="en-GB">
                          <a:solidFill>
                            <a:srgbClr val="0E115F"/>
                          </a:solidFill>
                        </a:rPr>
                        <a:t>Check</a:t>
                      </a:r>
                    </a:p>
                  </a:txBody>
                  <a:tcPr/>
                </a:tc>
                <a:tc>
                  <a:txBody>
                    <a:bodyPr/>
                    <a:lstStyle/>
                    <a:p>
                      <a:pPr algn="ctr"/>
                      <a:r>
                        <a:rPr lang="en-GB">
                          <a:solidFill>
                            <a:srgbClr val="0E115F"/>
                          </a:solidFill>
                        </a:rPr>
                        <a:t>Check</a:t>
                      </a:r>
                    </a:p>
                  </a:txBody>
                  <a:tcPr/>
                </a:tc>
                <a:extLst>
                  <a:ext uri="{0D108BD9-81ED-4DB2-BD59-A6C34878D82A}">
                    <a16:rowId xmlns:a16="http://schemas.microsoft.com/office/drawing/2014/main" xmlns="" val="1478218719"/>
                  </a:ext>
                </a:extLst>
              </a:tr>
            </a:tbl>
          </a:graphicData>
        </a:graphic>
      </p:graphicFrame>
      <p:sp>
        <p:nvSpPr>
          <p:cNvPr id="9" name="TextBox 8">
            <a:extLst>
              <a:ext uri="{FF2B5EF4-FFF2-40B4-BE49-F238E27FC236}">
                <a16:creationId xmlns:a16="http://schemas.microsoft.com/office/drawing/2014/main" xmlns="" id="{9CD3EB5F-403D-41A2-BF8B-03230E861E0A}"/>
              </a:ext>
            </a:extLst>
          </p:cNvPr>
          <p:cNvSpPr txBox="1"/>
          <p:nvPr/>
        </p:nvSpPr>
        <p:spPr>
          <a:xfrm>
            <a:off x="267222" y="3835944"/>
            <a:ext cx="6540609" cy="369332"/>
          </a:xfrm>
          <a:prstGeom prst="rect">
            <a:avLst/>
          </a:prstGeom>
          <a:noFill/>
        </p:spPr>
        <p:txBody>
          <a:bodyPr wrap="square" rtlCol="0">
            <a:spAutoFit/>
          </a:bodyPr>
          <a:lstStyle/>
          <a:p>
            <a:r>
              <a:rPr lang="en-GB" b="1">
                <a:solidFill>
                  <a:srgbClr val="006AB0"/>
                </a:solidFill>
              </a:rPr>
              <a:t>Checks Mandated by Other Countries (Where Applicable)</a:t>
            </a:r>
          </a:p>
        </p:txBody>
      </p:sp>
      <p:sp>
        <p:nvSpPr>
          <p:cNvPr id="10" name="TextBox 9">
            <a:extLst>
              <a:ext uri="{FF2B5EF4-FFF2-40B4-BE49-F238E27FC236}">
                <a16:creationId xmlns:a16="http://schemas.microsoft.com/office/drawing/2014/main" xmlns="" id="{76C02B35-2A77-40B3-92CE-CA568C011C3A}"/>
              </a:ext>
            </a:extLst>
          </p:cNvPr>
          <p:cNvSpPr txBox="1"/>
          <p:nvPr/>
        </p:nvSpPr>
        <p:spPr>
          <a:xfrm>
            <a:off x="308974" y="6021580"/>
            <a:ext cx="7496081" cy="253916"/>
          </a:xfrm>
          <a:prstGeom prst="rect">
            <a:avLst/>
          </a:prstGeom>
          <a:noFill/>
        </p:spPr>
        <p:txBody>
          <a:bodyPr wrap="square" rtlCol="0">
            <a:spAutoFit/>
          </a:bodyPr>
          <a:lstStyle/>
          <a:p>
            <a:r>
              <a:rPr lang="en-GB" sz="1050" i="1"/>
              <a:t>Where “Outbound” means travel from the UK to destination country, and where “Inbound” means return travel to the UK.</a:t>
            </a:r>
          </a:p>
        </p:txBody>
      </p:sp>
    </p:spTree>
    <p:extLst>
      <p:ext uri="{BB962C8B-B14F-4D97-AF65-F5344CB8AC3E}">
        <p14:creationId xmlns:p14="http://schemas.microsoft.com/office/powerpoint/2010/main" val="2580256390"/>
      </p:ext>
    </p:extLst>
  </p:cSld>
  <p:clrMapOvr>
    <a:masterClrMapping/>
  </p:clrMapOvr>
</p:sld>
</file>

<file path=ppt/theme/theme1.xml><?xml version="1.0" encoding="utf-8"?>
<a:theme xmlns:a="http://schemas.openxmlformats.org/drawingml/2006/main" name="Office Theme">
  <a:themeElements>
    <a:clrScheme name="DfT_Set 1">
      <a:dk1>
        <a:srgbClr val="161616"/>
      </a:dk1>
      <a:lt1>
        <a:sysClr val="window" lastClr="FFFFFF"/>
      </a:lt1>
      <a:dk2>
        <a:srgbClr val="161616"/>
      </a:dk2>
      <a:lt2>
        <a:srgbClr val="EEF1F2"/>
      </a:lt2>
      <a:accent1>
        <a:srgbClr val="006853"/>
      </a:accent1>
      <a:accent2>
        <a:srgbClr val="1DE9B6"/>
      </a:accent2>
      <a:accent3>
        <a:srgbClr val="15B542"/>
      </a:accent3>
      <a:accent4>
        <a:srgbClr val="161616"/>
      </a:accent4>
      <a:accent5>
        <a:srgbClr val="EEF1F2"/>
      </a:accent5>
      <a:accent6>
        <a:srgbClr val="626262"/>
      </a:accent6>
      <a:hlink>
        <a:srgbClr val="0082CA"/>
      </a:hlink>
      <a:folHlink>
        <a:srgbClr val="006AB0"/>
      </a:folHlink>
    </a:clrScheme>
    <a:fontScheme name="Df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fT_set1">
        <a:dk1>
          <a:sysClr val="windowText" lastClr="000000"/>
        </a:dk1>
        <a:lt1>
          <a:sysClr val="window" lastClr="FFFFFF"/>
        </a:lt1>
        <a:dk2>
          <a:srgbClr val="44546A"/>
        </a:dk2>
        <a:lt2>
          <a:srgbClr val="E7E6E6"/>
        </a:lt2>
        <a:accent1>
          <a:srgbClr val="006853"/>
        </a:accent1>
        <a:accent2>
          <a:srgbClr val="1DE9B6"/>
        </a:accent2>
        <a:accent3>
          <a:srgbClr val="15B542"/>
        </a:accent3>
        <a:accent4>
          <a:srgbClr val="161616"/>
        </a:accent4>
        <a:accent5>
          <a:srgbClr val="EEF1F2"/>
        </a:accent5>
        <a:accent6>
          <a:srgbClr val="626262"/>
        </a:accent6>
        <a:hlink>
          <a:srgbClr val="0082CA"/>
        </a:hlink>
        <a:folHlink>
          <a:srgbClr val="006AB0"/>
        </a:folHlink>
      </a:clrScheme>
    </a:extraClrScheme>
    <a:extraClrScheme>
      <a:clrScheme name="DfT_Set2">
        <a:dk1>
          <a:srgbClr val="161616"/>
        </a:dk1>
        <a:lt1>
          <a:sysClr val="window" lastClr="FFFFFF"/>
        </a:lt1>
        <a:dk2>
          <a:srgbClr val="161616"/>
        </a:dk2>
        <a:lt2>
          <a:srgbClr val="EEF1F2"/>
        </a:lt2>
        <a:accent1>
          <a:srgbClr val="15B542"/>
        </a:accent1>
        <a:accent2>
          <a:srgbClr val="88EF1B"/>
        </a:accent2>
        <a:accent3>
          <a:srgbClr val="9D98C9"/>
        </a:accent3>
        <a:accent4>
          <a:srgbClr val="0E115F"/>
        </a:accent4>
        <a:accent5>
          <a:srgbClr val="EEF1F2"/>
        </a:accent5>
        <a:accent6>
          <a:srgbClr val="626262"/>
        </a:accent6>
        <a:hlink>
          <a:srgbClr val="0082CA"/>
        </a:hlink>
        <a:folHlink>
          <a:srgbClr val="006AB0"/>
        </a:folHlink>
      </a:clrScheme>
    </a:extraClrScheme>
    <a:extraClrScheme>
      <a:clrScheme name="DfT_Set3">
        <a:dk1>
          <a:srgbClr val="161616"/>
        </a:dk1>
        <a:lt1>
          <a:sysClr val="window" lastClr="FFFFFF"/>
        </a:lt1>
        <a:dk2>
          <a:srgbClr val="161616"/>
        </a:dk2>
        <a:lt2>
          <a:srgbClr val="EEF1F2"/>
        </a:lt2>
        <a:accent1>
          <a:srgbClr val="FF5500"/>
        </a:accent1>
        <a:accent2>
          <a:srgbClr val="161616"/>
        </a:accent2>
        <a:accent3>
          <a:srgbClr val="EEF1F2"/>
        </a:accent3>
        <a:accent4>
          <a:srgbClr val="FDBB8B"/>
        </a:accent4>
        <a:accent5>
          <a:srgbClr val="626262"/>
        </a:accent5>
        <a:accent6>
          <a:srgbClr val="161616"/>
        </a:accent6>
        <a:hlink>
          <a:srgbClr val="0082CA"/>
        </a:hlink>
        <a:folHlink>
          <a:srgbClr val="006AB0"/>
        </a:folHlink>
      </a:clrScheme>
    </a:extraClrScheme>
    <a:extraClrScheme>
      <a:clrScheme name="DfT_Set 4">
        <a:dk1>
          <a:srgbClr val="161616"/>
        </a:dk1>
        <a:lt1>
          <a:sysClr val="window" lastClr="FFFFFF"/>
        </a:lt1>
        <a:dk2>
          <a:srgbClr val="161616"/>
        </a:dk2>
        <a:lt2>
          <a:srgbClr val="EEF1F2"/>
        </a:lt2>
        <a:accent1>
          <a:srgbClr val="FFD833"/>
        </a:accent1>
        <a:accent2>
          <a:srgbClr val="0E115F"/>
        </a:accent2>
        <a:accent3>
          <a:srgbClr val="F8FB9E"/>
        </a:accent3>
        <a:accent4>
          <a:srgbClr val="0E115F"/>
        </a:accent4>
        <a:accent5>
          <a:srgbClr val="EEF1F2"/>
        </a:accent5>
        <a:accent6>
          <a:srgbClr val="626262"/>
        </a:accent6>
        <a:hlink>
          <a:srgbClr val="0082CA"/>
        </a:hlink>
        <a:folHlink>
          <a:srgbClr val="006AB0"/>
        </a:folHlink>
      </a:clrScheme>
    </a:extraClrScheme>
  </a:extraClrSchemeLst>
  <a:extLst>
    <a:ext uri="{05A4C25C-085E-4340-85A3-A5531E510DB2}">
      <thm15:themeFamily xmlns:thm15="http://schemas.microsoft.com/office/thememl/2012/main" xmlns="" name="DfT Standard_Photos comp" id="{62F91484-6753-4A29-86D3-6E2094C0F2DC}" vid="{B4E17671-EBB7-4DE7-A5E8-8F2EE34333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4BB2882FA39F4588CB68CE621B6157" ma:contentTypeVersion="14" ma:contentTypeDescription="Create a new document." ma:contentTypeScope="" ma:versionID="5c35c14da02769b02b8327fa4841afb3">
  <xsd:schema xmlns:xsd="http://www.w3.org/2001/XMLSchema" xmlns:xs="http://www.w3.org/2001/XMLSchema" xmlns:p="http://schemas.microsoft.com/office/2006/metadata/properties" xmlns:ns3="50195a98-308c-49b9-8a8a-7b75714b9731" xmlns:ns4="e1fd7dbc-2576-4230-9578-3dbf3f10f403" targetNamespace="http://schemas.microsoft.com/office/2006/metadata/properties" ma:root="true" ma:fieldsID="2c5193fda1b6a201ee0e24081b5e3ca0" ns3:_="" ns4:_="">
    <xsd:import namespace="50195a98-308c-49b9-8a8a-7b75714b9731"/>
    <xsd:import namespace="e1fd7dbc-2576-4230-9578-3dbf3f10f40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element ref="ns3:MediaServiceOCR" minOccurs="0"/>
                <xsd:element ref="ns3:xSherpaClassify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195a98-308c-49b9-8a8a-7b75714b9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xSherpaClassifyTag" ma:index="21" nillable="true" ma:displayName="xSherpaClassifyTag" ma:internalName="xSherpaClassifyTag">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fd7dbc-2576-4230-9578-3dbf3f10f40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1fd7dbc-2576-4230-9578-3dbf3f10f403">
      <UserInfo>
        <DisplayName/>
        <AccountId xsi:nil="true"/>
        <AccountType/>
      </UserInfo>
    </SharedWithUsers>
    <xSherpaClassifyTag xmlns="50195a98-308c-49b9-8a8a-7b75714b9731" xsi:nil="true"/>
  </documentManagement>
</p:properties>
</file>

<file path=customXml/itemProps1.xml><?xml version="1.0" encoding="utf-8"?>
<ds:datastoreItem xmlns:ds="http://schemas.openxmlformats.org/officeDocument/2006/customXml" ds:itemID="{E12A4225-8283-443A-8D9C-1DA49C66DC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195a98-308c-49b9-8a8a-7b75714b9731"/>
    <ds:schemaRef ds:uri="e1fd7dbc-2576-4230-9578-3dbf3f10f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84C2AE-B79E-4B2F-8B1C-A976041AA6EC}">
  <ds:schemaRefs>
    <ds:schemaRef ds:uri="http://schemas.microsoft.com/sharepoint/v3/contenttype/forms"/>
  </ds:schemaRefs>
</ds:datastoreItem>
</file>

<file path=customXml/itemProps3.xml><?xml version="1.0" encoding="utf-8"?>
<ds:datastoreItem xmlns:ds="http://schemas.openxmlformats.org/officeDocument/2006/customXml" ds:itemID="{BBBFA4A0-2AF9-44E9-B228-E8539ED59967}">
  <ds:schemaRefs>
    <ds:schemaRef ds:uri="http://schemas.microsoft.com/office/2006/documentManagement/types"/>
    <ds:schemaRef ds:uri="e1fd7dbc-2576-4230-9578-3dbf3f10f403"/>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50195a98-308c-49b9-8a8a-7b75714b973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37</TotalTime>
  <Words>1045</Words>
  <Application>Microsoft Office PowerPoint</Application>
  <PresentationFormat>On-screen Show (4:3)</PresentationFormat>
  <Paragraphs>323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International Travel Restart</vt:lpstr>
      <vt:lpstr>Contents</vt:lpstr>
      <vt:lpstr>Introduction</vt:lpstr>
      <vt:lpstr>Working together to reopen international travel</vt:lpstr>
      <vt:lpstr>Background</vt:lpstr>
      <vt:lpstr>We are driving awareness across multiple channels, including broadcast, radio, press, digital and social media.  </vt:lpstr>
      <vt:lpstr>Key Messages</vt:lpstr>
      <vt:lpstr>Key Messages</vt:lpstr>
      <vt:lpstr>Summary of Carrier Checks </vt:lpstr>
      <vt:lpstr>Covid vaccination status - Background</vt:lpstr>
      <vt:lpstr>Covid status – what this means for your staff</vt:lpstr>
      <vt:lpstr>Covid status – Examples</vt:lpstr>
      <vt:lpstr>Covid status - Examples</vt:lpstr>
      <vt:lpstr>Covid status - Examples</vt:lpstr>
      <vt:lpstr>Covid status – industry website information  </vt:lpstr>
      <vt:lpstr>Border Checks</vt:lpstr>
      <vt:lpstr>Further Information to Note  </vt:lpstr>
      <vt:lpstr>The Managed Quarantine Service</vt:lpstr>
      <vt:lpstr>Outbound Passenger Requirements:  RED LIST</vt:lpstr>
      <vt:lpstr>Inbound Passenger Requirements:  RED LIST</vt:lpstr>
      <vt:lpstr>Outbound Passenger Requirements:  AMBER LIST</vt:lpstr>
      <vt:lpstr>Inbound Passenger Requirements:  AMBER LIST</vt:lpstr>
      <vt:lpstr>Outbound Passenger Requirements:  GREEN LIST</vt:lpstr>
      <vt:lpstr>Inbound Passenger Requirements:  GREEN LIST</vt:lpstr>
      <vt:lpstr>Assets available include: </vt:lpstr>
      <vt:lpstr>Assets &amp; Amplification</vt:lpstr>
      <vt:lpstr>Border Force ‘respect’ posters &amp; digital</vt:lpstr>
      <vt:lpstr>Hands, Face, Space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Travel Restart</dc:title>
  <dc:creator>Isabella Brasnett</dc:creator>
  <cp:lastModifiedBy>DEEPAK C</cp:lastModifiedBy>
  <cp:revision>38</cp:revision>
  <dcterms:created xsi:type="dcterms:W3CDTF">2021-04-26T08:55:16Z</dcterms:created>
  <dcterms:modified xsi:type="dcterms:W3CDTF">2021-05-14T11:45:09Z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0x010100334BB2882FA39F4588CB68CE621B6157</vt:lpwstr>
  </property>
  <property fmtid="{D5CDD505-2E9C-101B-9397-08002B2CF9AE}" pid="3" name="CustomTag">
    <vt:lpwstr/>
  </property>
  <property fmtid="{D5CDD505-2E9C-101B-9397-08002B2CF9AE}" pid="4" name="FinancialYear">
    <vt:lpwstr/>
  </property>
  <property fmtid="{D5CDD505-2E9C-101B-9397-08002B2CF9AE}" pid="5" name="ComplianceAssetId">
    <vt:lpwstr/>
  </property>
  <property fmtid="{D5CDD505-2E9C-101B-9397-08002B2CF9AE}" pid="6" name="_ExtendedDescription">
    <vt:lpwstr/>
  </property>
</Properties>
</file>